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06" y="-438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E40C-9059-44E7-A93E-B70E322D8FFA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4FD73-046B-4138-A8F3-E0682128A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B9-D285-48F8-9F79-F140968B61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/>
              <a:t>Section 8 from here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3113" y="711200"/>
            <a:ext cx="5311775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005" y="4344443"/>
            <a:ext cx="5026854" cy="41119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/>
              <a:t>Section 7 from here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/>
              <a:t>Section 2 up to barriers to entry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/>
              <a:t>Section 7 restart here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480" tIns="48240" rIns="96480" bIns="48240" anchor="ctr"/>
          <a:lstStyle/>
          <a:p>
            <a:pPr>
              <a:spcBef>
                <a:spcPts val="450"/>
              </a:spcBef>
              <a:tabLst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  <a:tab pos="9244013" algn="l"/>
                <a:tab pos="9693275" algn="l"/>
                <a:tab pos="10142538" algn="l"/>
                <a:tab pos="10591800" algn="l"/>
                <a:tab pos="11041063" algn="l"/>
              </a:tabLst>
            </a:pPr>
            <a:r>
              <a:rPr lang="en-US" altLang="en-US"/>
              <a:t>Section 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2163" y="685800"/>
            <a:ext cx="527208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871" y="4342457"/>
            <a:ext cx="5029124" cy="41139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2650" y="66675"/>
            <a:ext cx="653415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8229600" cy="448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5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31880"/>
            <a:ext cx="9321800" cy="60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1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dirty="0"/>
              <a:t>Porter’s Five forces model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2905761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SUPPLIERS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004050" y="2908512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charset="0"/>
              </a:rPr>
              <a:t>BUYERS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27450" y="1254761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POTENTIAL</a:t>
            </a:r>
          </a:p>
          <a:p>
            <a:pPr algn="ctr" eaLnBrk="1" hangingPunct="1"/>
            <a:r>
              <a:rPr lang="en-US" altLang="en-US" sz="1400">
                <a:latin typeface="Arial" charset="0"/>
              </a:rPr>
              <a:t>ENTRANTS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33800" y="4622801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SUBSTITUTES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733800" y="2377440"/>
            <a:ext cx="1454150" cy="171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INDUSTRY </a:t>
            </a:r>
            <a:br>
              <a:rPr lang="en-US" altLang="en-US" sz="1400">
                <a:latin typeface="Arial" charset="0"/>
              </a:rPr>
            </a:br>
            <a:r>
              <a:rPr lang="en-US" altLang="en-US" sz="1400">
                <a:latin typeface="Arial" charset="0"/>
              </a:rPr>
              <a:t>COMPETITORS</a:t>
            </a: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r>
              <a:rPr lang="en-US" altLang="en-US" sz="1400">
                <a:latin typeface="Arial" charset="0"/>
              </a:rPr>
              <a:t> 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 flipH="1">
            <a:off x="4038600" y="2839720"/>
            <a:ext cx="914400" cy="803487"/>
          </a:xfrm>
          <a:custGeom>
            <a:avLst/>
            <a:gdLst>
              <a:gd name="G0" fmla="sin 10800 -2739711"/>
              <a:gd name="G1" fmla="+- G0 10800 0"/>
              <a:gd name="G2" fmla="cos 10800 -2739711"/>
              <a:gd name="G3" fmla="+- G2 10800 0"/>
              <a:gd name="G4" fmla="sin 10800 -9074896"/>
              <a:gd name="G5" fmla="+- G4 10800 0"/>
              <a:gd name="G6" fmla="cos 10800 -9074896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3564 h 21600"/>
              <a:gd name="T14" fmla="*/ 21599 w 21600"/>
              <a:gd name="T15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8849" y="3600"/>
                </a:moveTo>
                <a:cubicBezTo>
                  <a:pt x="20620" y="5580"/>
                  <a:pt x="21600" y="8143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8161"/>
                  <a:pt x="965" y="5614"/>
                  <a:pt x="2714" y="3639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8849" y="3600"/>
                </a:moveTo>
                <a:cubicBezTo>
                  <a:pt x="20620" y="5580"/>
                  <a:pt x="21600" y="8143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8161"/>
                  <a:pt x="965" y="5614"/>
                  <a:pt x="2714" y="3639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04" name="AutoShape 8"/>
          <p:cNvCxnSpPr>
            <a:cxnSpLocks noChangeShapeType="1"/>
            <a:stCxn id="4098" idx="3"/>
            <a:endCxn id="4102" idx="1"/>
          </p:cNvCxnSpPr>
          <p:nvPr/>
        </p:nvCxnSpPr>
        <p:spPr bwMode="auto">
          <a:xfrm>
            <a:off x="1835150" y="3234585"/>
            <a:ext cx="1898650" cy="275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5" name="AutoShape 9"/>
          <p:cNvCxnSpPr>
            <a:cxnSpLocks noChangeShapeType="1"/>
            <a:stCxn id="4099" idx="1"/>
            <a:endCxn id="4102" idx="3"/>
          </p:cNvCxnSpPr>
          <p:nvPr/>
        </p:nvCxnSpPr>
        <p:spPr bwMode="auto">
          <a:xfrm flipH="1" flipV="1">
            <a:off x="5187950" y="3235960"/>
            <a:ext cx="1816100" cy="1376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6" name="AutoShape 10"/>
          <p:cNvCxnSpPr>
            <a:cxnSpLocks noChangeShapeType="1"/>
            <a:stCxn id="4100" idx="2"/>
            <a:endCxn id="4102" idx="0"/>
          </p:cNvCxnSpPr>
          <p:nvPr/>
        </p:nvCxnSpPr>
        <p:spPr bwMode="auto">
          <a:xfrm>
            <a:off x="4454525" y="1912409"/>
            <a:ext cx="6350" cy="46503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7" name="AutoShape 11"/>
          <p:cNvCxnSpPr>
            <a:cxnSpLocks noChangeShapeType="1"/>
            <a:stCxn id="4101" idx="0"/>
            <a:endCxn id="4102" idx="2"/>
          </p:cNvCxnSpPr>
          <p:nvPr/>
        </p:nvCxnSpPr>
        <p:spPr bwMode="auto">
          <a:xfrm flipV="1">
            <a:off x="4460875" y="4094480"/>
            <a:ext cx="1588" cy="52832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3735390" y="3632201"/>
            <a:ext cx="1674813" cy="463656"/>
            <a:chOff x="2353" y="2640"/>
            <a:chExt cx="1055" cy="337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544" y="2640"/>
              <a:ext cx="86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" charset="0"/>
                </a:rPr>
                <a:t>Rivalry among existing firms</a:t>
              </a:r>
            </a:p>
          </p:txBody>
        </p:sp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2353" y="2640"/>
              <a:ext cx="268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1.</a:t>
              </a:r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4497390" y="1915158"/>
            <a:ext cx="1827213" cy="463655"/>
            <a:chOff x="2833" y="1392"/>
            <a:chExt cx="1151" cy="337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120" y="1392"/>
              <a:ext cx="86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Threat of new entrants</a:t>
              </a:r>
            </a:p>
          </p:txBody>
        </p:sp>
        <p:sp>
          <p:nvSpPr>
            <p:cNvPr id="4113" name="AutoShape 17"/>
            <p:cNvSpPr>
              <a:spLocks noChangeArrowheads="1"/>
            </p:cNvSpPr>
            <p:nvPr/>
          </p:nvSpPr>
          <p:spPr bwMode="auto">
            <a:xfrm>
              <a:off x="2833" y="1392"/>
              <a:ext cx="365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3a.</a:t>
              </a:r>
            </a:p>
          </p:txBody>
        </p:sp>
      </p:grp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2135189" y="4226556"/>
            <a:ext cx="2284413" cy="463655"/>
            <a:chOff x="1345" y="3072"/>
            <a:chExt cx="1439" cy="337"/>
          </a:xfrm>
        </p:grpSpPr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1632" y="3072"/>
              <a:ext cx="115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Threat of substitute new products or services</a:t>
              </a:r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1345" y="3072"/>
              <a:ext cx="370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3b.</a:t>
              </a:r>
            </a:p>
          </p:txBody>
        </p:sp>
      </p:grp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259390" y="2693885"/>
            <a:ext cx="2132013" cy="477415"/>
            <a:chOff x="3313" y="1958"/>
            <a:chExt cx="1343" cy="347"/>
          </a:xfrm>
        </p:grpSpPr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3600" y="1968"/>
              <a:ext cx="1056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Bargaining power </a:t>
              </a:r>
            </a:p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of buyers</a:t>
              </a:r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3313" y="1958"/>
              <a:ext cx="370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2b.</a:t>
              </a:r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1865313" y="2693885"/>
            <a:ext cx="1944688" cy="477415"/>
            <a:chOff x="1175" y="1958"/>
            <a:chExt cx="1225" cy="347"/>
          </a:xfrm>
        </p:grpSpPr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1440" y="1968"/>
              <a:ext cx="96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Bargaining power </a:t>
              </a:r>
            </a:p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of suppliers</a:t>
              </a:r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1175" y="1958"/>
              <a:ext cx="365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2a.</a:t>
              </a:r>
            </a:p>
          </p:txBody>
        </p:sp>
      </p:grp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4876800" y="5309341"/>
            <a:ext cx="40386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Competitive Strategy, Porter, M.E., McMillan, 1980</a:t>
            </a:r>
          </a:p>
        </p:txBody>
      </p:sp>
    </p:spTree>
    <p:extLst>
      <p:ext uri="{BB962C8B-B14F-4D97-AF65-F5344CB8AC3E}">
        <p14:creationId xmlns:p14="http://schemas.microsoft.com/office/powerpoint/2010/main" val="374514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152650" y="66675"/>
            <a:ext cx="6991350" cy="523875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/>
              <a:t>3. Threat of new entry or substitution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28725"/>
            <a:ext cx="8229600" cy="4480667"/>
          </a:xfrm>
          <a:ln/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Are there barriers to entry? </a:t>
            </a:r>
            <a:r>
              <a:rPr lang="en-US" altLang="en-US" i="1" dirty="0">
                <a:solidFill>
                  <a:srgbClr val="FF0000"/>
                </a:solidFill>
              </a:rPr>
              <a:t>(3a)</a:t>
            </a:r>
          </a:p>
          <a:p>
            <a:pPr lvl="1">
              <a:spcBef>
                <a:spcPts val="5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Economies of scale (good?)</a:t>
            </a:r>
          </a:p>
          <a:p>
            <a:pPr lvl="1">
              <a:spcBef>
                <a:spcPts val="5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Significant sunk costs (e.g. brand) to act as a deterrent</a:t>
            </a:r>
          </a:p>
          <a:p>
            <a:pPr lvl="1">
              <a:spcBef>
                <a:spcPts val="5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Does regulation restrict entry? (good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How likely is it that a substitute product for the needs the industry currently meets will be found? </a:t>
            </a:r>
            <a:r>
              <a:rPr lang="en-US" altLang="en-US" i="1" dirty="0">
                <a:solidFill>
                  <a:srgbClr val="FF0000"/>
                </a:solidFill>
              </a:rPr>
              <a:t>(3b</a:t>
            </a:r>
            <a:r>
              <a:rPr lang="en-US" altLang="en-US" i="1" dirty="0" smtClean="0">
                <a:solidFill>
                  <a:srgbClr val="FF0000"/>
                </a:solidFill>
              </a:rPr>
              <a:t>)</a:t>
            </a:r>
            <a:endParaRPr lang="en-US" altLang="en-US" dirty="0"/>
          </a:p>
          <a:p>
            <a:pPr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If </a:t>
            </a:r>
            <a:r>
              <a:rPr lang="en-US" altLang="en-US" u="sng" dirty="0"/>
              <a:t>no likely substitutes</a:t>
            </a:r>
            <a:r>
              <a:rPr lang="en-US" altLang="en-US" dirty="0"/>
              <a:t> and entry </a:t>
            </a:r>
            <a:r>
              <a:rPr lang="en-US" altLang="en-US" u="sng" dirty="0"/>
              <a:t>barriers are high</a:t>
            </a:r>
            <a:r>
              <a:rPr lang="en-US" altLang="en-US" dirty="0"/>
              <a:t>, above normal returns may persist over time.</a:t>
            </a:r>
          </a:p>
        </p:txBody>
      </p:sp>
    </p:spTree>
    <p:extLst>
      <p:ext uri="{BB962C8B-B14F-4D97-AF65-F5344CB8AC3E}">
        <p14:creationId xmlns:p14="http://schemas.microsoft.com/office/powerpoint/2010/main" val="3168051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dirty="0"/>
              <a:t>Entry Deterrence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14425"/>
            <a:ext cx="8229600" cy="4194917"/>
          </a:xfrm>
          <a:ln/>
        </p:spPr>
        <p:txBody>
          <a:bodyPr>
            <a:normAutofit/>
          </a:bodyPr>
          <a:lstStyle/>
          <a:p>
            <a:pPr>
              <a:spcBef>
                <a:spcPts val="7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600" dirty="0"/>
              <a:t>Product proliferation </a:t>
            </a:r>
          </a:p>
          <a:p>
            <a:pPr lvl="1"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/>
              <a:t>closing any open niches</a:t>
            </a:r>
          </a:p>
          <a:p>
            <a:pPr>
              <a:spcBef>
                <a:spcPts val="7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600" dirty="0"/>
              <a:t>Pricing</a:t>
            </a:r>
          </a:p>
          <a:p>
            <a:pPr lvl="1"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/>
              <a:t>Limit pricing (scale)</a:t>
            </a:r>
          </a:p>
          <a:p>
            <a:pPr lvl="1"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/>
              <a:t>Predatory pricing (illegal)</a:t>
            </a:r>
          </a:p>
          <a:p>
            <a:pPr lvl="1">
              <a:spcBef>
                <a:spcPts val="6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/>
              <a:t>Price signaling </a:t>
            </a:r>
          </a:p>
          <a:p>
            <a:pPr>
              <a:spcBef>
                <a:spcPts val="7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600" dirty="0"/>
              <a:t>Excess capacity</a:t>
            </a:r>
          </a:p>
          <a:p>
            <a:pPr>
              <a:spcBef>
                <a:spcPts val="7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2626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/>
              <a:t>Porter 5 Forces Model – Summary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3785342"/>
          </a:xfrm>
          <a:ln/>
        </p:spPr>
        <p:txBody>
          <a:bodyPr>
            <a:normAutofit fontScale="92500" lnSpcReduction="10000"/>
          </a:bodyPr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Grew out of industrial organization economics.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002DBE"/>
              </a:buClr>
              <a:buFont typeface="Tahom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/>
              <a:t>Concern with monopoly and oligopoly markets.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002DBE"/>
              </a:buClr>
              <a:buFont typeface="Tahom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/>
              <a:t>Focus was </a:t>
            </a:r>
            <a:r>
              <a:rPr lang="en-US" altLang="en-US" sz="2000" i="1" dirty="0"/>
              <a:t>industry concentration.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Deals with the firm’s </a:t>
            </a:r>
            <a:r>
              <a:rPr lang="en-US" altLang="en-US" sz="2400" i="1" dirty="0"/>
              <a:t>external environment.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>
                <a:srgbClr val="002DBE"/>
              </a:buClr>
              <a:buFont typeface="Tahom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/>
              <a:t>Specifically its industry and the up- and down-stream industries.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Buyers are those that pay the focal firm for its services, </a:t>
            </a:r>
            <a:r>
              <a:rPr lang="en-US" altLang="en-US" sz="2400" u="sng" dirty="0"/>
              <a:t>not end users or consumers.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Sellers are those that sell goods and services to the focal firm, not the firm itself.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Large investments in ‘irrecoverable’ assets are a barrier to entry, requiring large amounts of capital </a:t>
            </a:r>
            <a:r>
              <a:rPr lang="en-US" altLang="en-US" sz="2400" i="1" dirty="0"/>
              <a:t>per se</a:t>
            </a:r>
            <a:r>
              <a:rPr lang="en-US" altLang="en-US" sz="2400" dirty="0"/>
              <a:t> is not.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192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spc="150" dirty="0" smtClean="0"/>
              <a:t>Industry </a:t>
            </a:r>
            <a:r>
              <a:rPr lang="en-US" sz="4000" spc="150" dirty="0" smtClean="0"/>
              <a:t>Analysis</a:t>
            </a:r>
            <a:br>
              <a:rPr lang="en-US" sz="4000" spc="150" dirty="0" smtClean="0"/>
            </a:br>
            <a:r>
              <a:rPr lang="en-US" sz="4000" spc="150" dirty="0" smtClean="0"/>
              <a:t>Porter’s 5 Forces Model</a:t>
            </a:r>
            <a:endParaRPr lang="en-US" sz="4000" spc="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B290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0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dirty="0"/>
              <a:t>Porter’s Five forces model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1000" y="2905761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SUPPLIERS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004050" y="2908512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charset="0"/>
              </a:rPr>
              <a:t>BUYERS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27450" y="1254761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POTENTIAL</a:t>
            </a:r>
          </a:p>
          <a:p>
            <a:pPr algn="ctr" eaLnBrk="1" hangingPunct="1"/>
            <a:r>
              <a:rPr lang="en-US" altLang="en-US" sz="1400">
                <a:latin typeface="Arial" charset="0"/>
              </a:rPr>
              <a:t>ENTRANTS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33800" y="4622801"/>
            <a:ext cx="1454150" cy="65764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SUBSTITUTES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733800" y="2377440"/>
            <a:ext cx="1454150" cy="1717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Arial" charset="0"/>
              </a:rPr>
              <a:t>INDUSTRY </a:t>
            </a:r>
            <a:br>
              <a:rPr lang="en-US" altLang="en-US" sz="1400">
                <a:latin typeface="Arial" charset="0"/>
              </a:rPr>
            </a:br>
            <a:r>
              <a:rPr lang="en-US" altLang="en-US" sz="1400">
                <a:latin typeface="Arial" charset="0"/>
              </a:rPr>
              <a:t>COMPETITORS</a:t>
            </a: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endParaRPr lang="en-US" altLang="en-US" sz="1400">
              <a:latin typeface="Arial" charset="0"/>
            </a:endParaRPr>
          </a:p>
          <a:p>
            <a:pPr algn="ctr" eaLnBrk="1" hangingPunct="1"/>
            <a:r>
              <a:rPr lang="en-US" altLang="en-US" sz="1400">
                <a:latin typeface="Arial" charset="0"/>
              </a:rPr>
              <a:t> 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 flipH="1">
            <a:off x="4038600" y="2839720"/>
            <a:ext cx="914400" cy="803487"/>
          </a:xfrm>
          <a:custGeom>
            <a:avLst/>
            <a:gdLst>
              <a:gd name="G0" fmla="sin 10800 -2739711"/>
              <a:gd name="G1" fmla="+- G0 10800 0"/>
              <a:gd name="G2" fmla="cos 10800 -2739711"/>
              <a:gd name="G3" fmla="+- G2 10800 0"/>
              <a:gd name="G4" fmla="sin 10800 -9074896"/>
              <a:gd name="G5" fmla="+- G4 10800 0"/>
              <a:gd name="G6" fmla="cos 10800 -9074896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3564 h 21600"/>
              <a:gd name="T14" fmla="*/ 21599 w 21600"/>
              <a:gd name="T15" fmla="*/ 215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8849" y="3600"/>
                </a:moveTo>
                <a:cubicBezTo>
                  <a:pt x="20620" y="5580"/>
                  <a:pt x="21600" y="8143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8161"/>
                  <a:pt x="965" y="5614"/>
                  <a:pt x="2714" y="3639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8849" y="3600"/>
                </a:moveTo>
                <a:cubicBezTo>
                  <a:pt x="20620" y="5580"/>
                  <a:pt x="21600" y="8143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8161"/>
                  <a:pt x="965" y="5614"/>
                  <a:pt x="2714" y="3639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04" name="AutoShape 8"/>
          <p:cNvCxnSpPr>
            <a:cxnSpLocks noChangeShapeType="1"/>
            <a:stCxn id="4098" idx="3"/>
            <a:endCxn id="4102" idx="1"/>
          </p:cNvCxnSpPr>
          <p:nvPr/>
        </p:nvCxnSpPr>
        <p:spPr bwMode="auto">
          <a:xfrm>
            <a:off x="1835150" y="3234585"/>
            <a:ext cx="1898650" cy="275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5" name="AutoShape 9"/>
          <p:cNvCxnSpPr>
            <a:cxnSpLocks noChangeShapeType="1"/>
            <a:stCxn id="4099" idx="1"/>
            <a:endCxn id="4102" idx="3"/>
          </p:cNvCxnSpPr>
          <p:nvPr/>
        </p:nvCxnSpPr>
        <p:spPr bwMode="auto">
          <a:xfrm flipH="1" flipV="1">
            <a:off x="5187950" y="3235960"/>
            <a:ext cx="1816100" cy="1376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6" name="AutoShape 10"/>
          <p:cNvCxnSpPr>
            <a:cxnSpLocks noChangeShapeType="1"/>
            <a:stCxn id="4100" idx="2"/>
            <a:endCxn id="4102" idx="0"/>
          </p:cNvCxnSpPr>
          <p:nvPr/>
        </p:nvCxnSpPr>
        <p:spPr bwMode="auto">
          <a:xfrm>
            <a:off x="4454525" y="1912409"/>
            <a:ext cx="6350" cy="46503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7" name="AutoShape 11"/>
          <p:cNvCxnSpPr>
            <a:cxnSpLocks noChangeShapeType="1"/>
            <a:stCxn id="4101" idx="0"/>
            <a:endCxn id="4102" idx="2"/>
          </p:cNvCxnSpPr>
          <p:nvPr/>
        </p:nvCxnSpPr>
        <p:spPr bwMode="auto">
          <a:xfrm flipV="1">
            <a:off x="4460875" y="4094480"/>
            <a:ext cx="1588" cy="52832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3735390" y="3632201"/>
            <a:ext cx="1674813" cy="463656"/>
            <a:chOff x="2353" y="2640"/>
            <a:chExt cx="1055" cy="337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2544" y="2640"/>
              <a:ext cx="86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" charset="0"/>
                </a:rPr>
                <a:t>Rivalry among existing firms</a:t>
              </a:r>
            </a:p>
          </p:txBody>
        </p:sp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2353" y="2640"/>
              <a:ext cx="268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1.</a:t>
              </a:r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4497390" y="1915158"/>
            <a:ext cx="1827213" cy="463655"/>
            <a:chOff x="2833" y="1392"/>
            <a:chExt cx="1151" cy="337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120" y="1392"/>
              <a:ext cx="864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Threat of new entrants</a:t>
              </a:r>
            </a:p>
          </p:txBody>
        </p:sp>
        <p:sp>
          <p:nvSpPr>
            <p:cNvPr id="4113" name="AutoShape 17"/>
            <p:cNvSpPr>
              <a:spLocks noChangeArrowheads="1"/>
            </p:cNvSpPr>
            <p:nvPr/>
          </p:nvSpPr>
          <p:spPr bwMode="auto">
            <a:xfrm>
              <a:off x="2833" y="1392"/>
              <a:ext cx="365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3a.</a:t>
              </a:r>
            </a:p>
          </p:txBody>
        </p:sp>
      </p:grp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2135189" y="4226556"/>
            <a:ext cx="2284413" cy="463655"/>
            <a:chOff x="1345" y="3072"/>
            <a:chExt cx="1439" cy="337"/>
          </a:xfrm>
        </p:grpSpPr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1632" y="3072"/>
              <a:ext cx="1152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Threat of substitute new products or services</a:t>
              </a:r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1345" y="3072"/>
              <a:ext cx="370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3b.</a:t>
              </a:r>
            </a:p>
          </p:txBody>
        </p:sp>
      </p:grp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5259390" y="2693885"/>
            <a:ext cx="2132013" cy="477415"/>
            <a:chOff x="3313" y="1958"/>
            <a:chExt cx="1343" cy="347"/>
          </a:xfrm>
        </p:grpSpPr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3600" y="1968"/>
              <a:ext cx="1056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Bargaining power </a:t>
              </a:r>
            </a:p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of buyers</a:t>
              </a:r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3313" y="1958"/>
              <a:ext cx="370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2b.</a:t>
              </a:r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1865313" y="2693885"/>
            <a:ext cx="1944688" cy="477415"/>
            <a:chOff x="1175" y="1958"/>
            <a:chExt cx="1225" cy="347"/>
          </a:xfrm>
        </p:grpSpPr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1440" y="1968"/>
              <a:ext cx="96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Bargaining power </a:t>
              </a:r>
            </a:p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Arial" charset="0"/>
                </a:rPr>
                <a:t>of suppliers</a:t>
              </a:r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1175" y="1958"/>
              <a:ext cx="365" cy="292"/>
            </a:xfrm>
            <a:prstGeom prst="roundRect">
              <a:avLst>
                <a:gd name="adj" fmla="val 39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i="1">
                  <a:solidFill>
                    <a:srgbClr val="FF0000"/>
                  </a:solidFill>
                  <a:latin typeface="Tahoma" pitchFamily="34" charset="0"/>
                </a:rPr>
                <a:t>2a.</a:t>
              </a:r>
            </a:p>
          </p:txBody>
        </p:sp>
      </p:grp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4876800" y="5309341"/>
            <a:ext cx="40386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65000"/>
                  </a:schemeClr>
                </a:solidFill>
              </a:rPr>
              <a:t>Competitive Strategy, Porter, M.E., McMillan, 1980</a:t>
            </a:r>
          </a:p>
        </p:txBody>
      </p:sp>
    </p:spTree>
    <p:extLst>
      <p:ext uri="{BB962C8B-B14F-4D97-AF65-F5344CB8AC3E}">
        <p14:creationId xmlns:p14="http://schemas.microsoft.com/office/powerpoint/2010/main" val="3081105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2650" y="66675"/>
            <a:ext cx="6991350" cy="523875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/>
              <a:t>Three stages in </a:t>
            </a:r>
            <a:r>
              <a:rPr lang="en-US" altLang="en-US" sz="2400" dirty="0" smtClean="0"/>
              <a:t>Porter’s </a:t>
            </a:r>
            <a:r>
              <a:rPr lang="en-US" altLang="en-US" sz="2400" dirty="0"/>
              <a:t>external analysis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457200" indent="-457200">
              <a:lnSpc>
                <a:spcPts val="2775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400" dirty="0"/>
              <a:t>Analyze industry structure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buClr>
                <a:schemeClr val="bg1"/>
              </a:buCl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000" dirty="0"/>
              <a:t>How concentrated is it?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buClr>
                <a:schemeClr val="bg1"/>
              </a:buCl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000" dirty="0"/>
              <a:t>What are the dynamics</a:t>
            </a:r>
          </a:p>
          <a:p>
            <a:pPr marL="457200" indent="-457200">
              <a:lnSpc>
                <a:spcPct val="14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400" dirty="0"/>
              <a:t>Analyze the industry's </a:t>
            </a:r>
            <a:r>
              <a:rPr lang="en-US" altLang="en-US" sz="2400" dirty="0" err="1"/>
              <a:t>appropriability</a:t>
            </a:r>
            <a:endParaRPr lang="en-US" altLang="en-US" sz="2400" dirty="0"/>
          </a:p>
          <a:p>
            <a:pPr lvl="1">
              <a:lnSpc>
                <a:spcPct val="140000"/>
              </a:lnSpc>
              <a:spcBef>
                <a:spcPts val="450"/>
              </a:spcBef>
              <a:buClr>
                <a:schemeClr val="bg1"/>
              </a:buCl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000" dirty="0"/>
              <a:t>Are there powerful buyers? 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buClr>
                <a:schemeClr val="bg1"/>
              </a:buCl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000" dirty="0"/>
              <a:t>Are there powerful suppliers? </a:t>
            </a:r>
          </a:p>
          <a:p>
            <a:pPr marL="457200" indent="-457200">
              <a:lnSpc>
                <a:spcPct val="140000"/>
              </a:lnSpc>
              <a:spcBef>
                <a:spcPts val="500"/>
              </a:spcBef>
              <a:buClr>
                <a:schemeClr val="bg1"/>
              </a:buClr>
              <a:buFont typeface="+mj-lt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400" dirty="0"/>
              <a:t>Analyze its long term viability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buClr>
                <a:schemeClr val="bg1"/>
              </a:buCl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000" dirty="0"/>
              <a:t>Will more firms enter? 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buClr>
                <a:schemeClr val="bg1"/>
              </a:buClr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r>
              <a:rPr lang="en-US" altLang="en-US" sz="2000" dirty="0"/>
              <a:t>Will substitute products or services be found?</a:t>
            </a:r>
          </a:p>
          <a:p>
            <a:pPr marL="457200" indent="-457200">
              <a:lnSpc>
                <a:spcPct val="140000"/>
              </a:lnSpc>
              <a:spcBef>
                <a:spcPts val="450"/>
              </a:spcBef>
              <a:buClr>
                <a:schemeClr val="bg1"/>
              </a:buClr>
              <a:buSzTx/>
              <a:buFont typeface="+mj-lt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66079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522414" y="3674851"/>
            <a:ext cx="657850" cy="340735"/>
          </a:xfrm>
          <a:prstGeom prst="roundRect">
            <a:avLst>
              <a:gd name="adj" fmla="val 4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dirty="0">
                <a:solidFill>
                  <a:srgbClr val="0055A2"/>
                </a:solidFill>
                <a:latin typeface="Tahoma" pitchFamily="34" charset="0"/>
              </a:rPr>
              <a:t>LRAC</a:t>
            </a:r>
          </a:p>
        </p:txBody>
      </p: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1884364" y="1849120"/>
            <a:ext cx="4821236" cy="3685859"/>
            <a:chOff x="1141" y="1437"/>
            <a:chExt cx="3037" cy="2679"/>
          </a:xfrm>
        </p:grpSpPr>
        <p:sp>
          <p:nvSpPr>
            <p:cNvPr id="6162" name="AutoShape 18"/>
            <p:cNvSpPr>
              <a:spLocks noChangeArrowheads="1"/>
            </p:cNvSpPr>
            <p:nvPr/>
          </p:nvSpPr>
          <p:spPr bwMode="auto">
            <a:xfrm>
              <a:off x="2405" y="3868"/>
              <a:ext cx="685" cy="248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dirty="0">
                  <a:solidFill>
                    <a:srgbClr val="0055A2"/>
                  </a:solidFill>
                  <a:latin typeface="Tahoma" pitchFamily="34" charset="0"/>
                </a:rPr>
                <a:t># of firms</a:t>
              </a:r>
            </a:p>
          </p:txBody>
        </p:sp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1141" y="1768"/>
              <a:ext cx="270" cy="1000"/>
            </a:xfrm>
            <a:prstGeom prst="roundRect">
              <a:avLst>
                <a:gd name="adj" fmla="val 468"/>
              </a:avLst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0055A2"/>
                  </a:solidFill>
                  <a:latin typeface="Tahoma" pitchFamily="34" charset="0"/>
                </a:rPr>
                <a:t>Potential price</a:t>
              </a:r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1839" y="3654"/>
              <a:ext cx="2339" cy="248"/>
              <a:chOff x="1839" y="3654"/>
              <a:chExt cx="2339" cy="248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auto">
              <a:xfrm>
                <a:off x="1839" y="3654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55A2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auto">
              <a:xfrm>
                <a:off x="2269" y="3654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55A2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6167" name="AutoShape 23"/>
              <p:cNvSpPr>
                <a:spLocks noChangeArrowheads="1"/>
              </p:cNvSpPr>
              <p:nvPr/>
            </p:nvSpPr>
            <p:spPr bwMode="auto">
              <a:xfrm>
                <a:off x="2700" y="3654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55A2"/>
                    </a:solidFill>
                    <a:latin typeface="Tahoma" pitchFamily="34" charset="0"/>
                  </a:rPr>
                  <a:t>3</a:t>
                </a:r>
              </a:p>
            </p:txBody>
          </p:sp>
          <p:sp>
            <p:nvSpPr>
              <p:cNvPr id="6168" name="AutoShape 24"/>
              <p:cNvSpPr>
                <a:spLocks noChangeArrowheads="1"/>
              </p:cNvSpPr>
              <p:nvPr/>
            </p:nvSpPr>
            <p:spPr bwMode="auto">
              <a:xfrm>
                <a:off x="3131" y="3654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55A2"/>
                    </a:solidFill>
                    <a:latin typeface="Tahoma" pitchFamily="34" charset="0"/>
                  </a:rPr>
                  <a:t>4</a:t>
                </a:r>
              </a:p>
            </p:txBody>
          </p:sp>
          <p:sp>
            <p:nvSpPr>
              <p:cNvPr id="6169" name="AutoShape 25"/>
              <p:cNvSpPr>
                <a:spLocks noChangeArrowheads="1"/>
              </p:cNvSpPr>
              <p:nvPr/>
            </p:nvSpPr>
            <p:spPr bwMode="auto">
              <a:xfrm>
                <a:off x="3562" y="3654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55A2"/>
                    </a:solidFill>
                    <a:latin typeface="Tahoma" pitchFamily="34" charset="0"/>
                  </a:rPr>
                  <a:t>5</a:t>
                </a:r>
              </a:p>
            </p:txBody>
          </p:sp>
          <p:sp>
            <p:nvSpPr>
              <p:cNvPr id="6170" name="AutoShape 26"/>
              <p:cNvSpPr>
                <a:spLocks noChangeArrowheads="1"/>
              </p:cNvSpPr>
              <p:nvPr/>
            </p:nvSpPr>
            <p:spPr bwMode="auto">
              <a:xfrm>
                <a:off x="3993" y="3654"/>
                <a:ext cx="185" cy="248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55A2"/>
                    </a:solidFill>
                    <a:latin typeface="Tahoma" pitchFamily="34" charset="0"/>
                  </a:rPr>
                  <a:t>6</a:t>
                </a:r>
              </a:p>
            </p:txBody>
          </p:sp>
        </p:grpSp>
        <p:grpSp>
          <p:nvGrpSpPr>
            <p:cNvPr id="6171" name="Group 27"/>
            <p:cNvGrpSpPr>
              <a:grpSpLocks/>
            </p:cNvGrpSpPr>
            <p:nvPr/>
          </p:nvGrpSpPr>
          <p:grpSpPr bwMode="auto">
            <a:xfrm>
              <a:off x="1443" y="1437"/>
              <a:ext cx="2638" cy="2227"/>
              <a:chOff x="1443" y="1437"/>
              <a:chExt cx="2638" cy="2227"/>
            </a:xfrm>
          </p:grpSpPr>
          <p:sp>
            <p:nvSpPr>
              <p:cNvPr id="6172" name="Line 28"/>
              <p:cNvSpPr>
                <a:spLocks noChangeShapeType="1"/>
              </p:cNvSpPr>
              <p:nvPr/>
            </p:nvSpPr>
            <p:spPr bwMode="auto">
              <a:xfrm>
                <a:off x="1875" y="1809"/>
                <a:ext cx="48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73" name="Line 29"/>
              <p:cNvSpPr>
                <a:spLocks noChangeShapeType="1"/>
              </p:cNvSpPr>
              <p:nvPr/>
            </p:nvSpPr>
            <p:spPr bwMode="auto">
              <a:xfrm flipH="1">
                <a:off x="1873" y="1809"/>
                <a:ext cx="52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74" name="Line 30"/>
              <p:cNvSpPr>
                <a:spLocks noChangeShapeType="1"/>
              </p:cNvSpPr>
              <p:nvPr/>
            </p:nvSpPr>
            <p:spPr bwMode="auto">
              <a:xfrm>
                <a:off x="2307" y="2319"/>
                <a:ext cx="48" cy="47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 flipH="1">
                <a:off x="2305" y="2319"/>
                <a:ext cx="52" cy="47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>
                <a:off x="2739" y="2552"/>
                <a:ext cx="48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auto">
              <a:xfrm flipH="1">
                <a:off x="2737" y="2552"/>
                <a:ext cx="52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/>
            </p:nvSpPr>
            <p:spPr bwMode="auto">
              <a:xfrm>
                <a:off x="3171" y="2645"/>
                <a:ext cx="48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auto">
              <a:xfrm flipH="1">
                <a:off x="3169" y="2645"/>
                <a:ext cx="52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/>
            </p:nvSpPr>
            <p:spPr bwMode="auto">
              <a:xfrm>
                <a:off x="3603" y="2691"/>
                <a:ext cx="48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181" name="Line 37"/>
              <p:cNvSpPr>
                <a:spLocks noChangeShapeType="1"/>
              </p:cNvSpPr>
              <p:nvPr/>
            </p:nvSpPr>
            <p:spPr bwMode="auto">
              <a:xfrm flipH="1">
                <a:off x="3601" y="2691"/>
                <a:ext cx="52" cy="46"/>
              </a:xfrm>
              <a:prstGeom prst="line">
                <a:avLst/>
              </a:prstGeom>
              <a:noFill/>
              <a:ln w="2844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grpSp>
            <p:nvGrpSpPr>
              <p:cNvPr id="6182" name="Group 38"/>
              <p:cNvGrpSpPr>
                <a:grpSpLocks/>
              </p:cNvGrpSpPr>
              <p:nvPr/>
            </p:nvGrpSpPr>
            <p:grpSpPr bwMode="auto">
              <a:xfrm>
                <a:off x="1443" y="1437"/>
                <a:ext cx="2638" cy="2227"/>
                <a:chOff x="1443" y="1437"/>
                <a:chExt cx="2638" cy="2227"/>
              </a:xfrm>
            </p:grpSpPr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auto">
                <a:xfrm>
                  <a:off x="1443" y="1437"/>
                  <a:ext cx="1" cy="2227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auto">
                <a:xfrm>
                  <a:off x="1443" y="3664"/>
                  <a:ext cx="2639" cy="1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auto">
                <a:xfrm>
                  <a:off x="2355" y="3618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auto">
                <a:xfrm>
                  <a:off x="1923" y="3618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auto">
                <a:xfrm>
                  <a:off x="3218" y="3618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auto">
                <a:xfrm>
                  <a:off x="2786" y="3618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auto">
                <a:xfrm>
                  <a:off x="3650" y="3618"/>
                  <a:ext cx="1" cy="46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auto">
                <a:xfrm>
                  <a:off x="1443" y="3664"/>
                  <a:ext cx="2639" cy="1"/>
                </a:xfrm>
                <a:prstGeom prst="line">
                  <a:avLst/>
                </a:prstGeom>
                <a:noFill/>
                <a:ln w="2844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55A2"/>
                    </a:solidFill>
                  </a:endParaRPr>
                </a:p>
              </p:txBody>
            </p:sp>
          </p:grpSp>
        </p:grp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>
              <a:off x="1394" y="2889"/>
              <a:ext cx="2736" cy="1"/>
            </a:xfrm>
            <a:prstGeom prst="line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55A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Competition: </a:t>
            </a:r>
            <a:r>
              <a:rPr lang="en-US" dirty="0" err="1"/>
              <a:t>Cournot’s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33401" y="1124058"/>
            <a:ext cx="7999413" cy="788351"/>
            <a:chOff x="533400" y="1296989"/>
            <a:chExt cx="7999413" cy="909636"/>
          </a:xfrm>
        </p:grpSpPr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533400" y="1447800"/>
              <a:ext cx="1139825" cy="758825"/>
              <a:chOff x="336" y="912"/>
              <a:chExt cx="718" cy="478"/>
            </a:xfrm>
          </p:grpSpPr>
          <p:sp>
            <p:nvSpPr>
              <p:cNvPr id="72" name="AutoShape 6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7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Suppliers</a:t>
                </a:r>
              </a:p>
            </p:txBody>
          </p:sp>
        </p:grpSp>
        <p:grpSp>
          <p:nvGrpSpPr>
            <p:cNvPr id="57" name="Group 8"/>
            <p:cNvGrpSpPr>
              <a:grpSpLocks/>
            </p:cNvGrpSpPr>
            <p:nvPr/>
          </p:nvGrpSpPr>
          <p:grpSpPr bwMode="auto">
            <a:xfrm>
              <a:off x="7391400" y="1447800"/>
              <a:ext cx="1141413" cy="758825"/>
              <a:chOff x="4656" y="912"/>
              <a:chExt cx="719" cy="478"/>
            </a:xfrm>
          </p:grpSpPr>
          <p:sp>
            <p:nvSpPr>
              <p:cNvPr id="70" name="AutoShape 9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AutoShape 10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Buyers</a:t>
                </a:r>
              </a:p>
            </p:txBody>
          </p:sp>
        </p:grpSp>
        <p:cxnSp>
          <p:nvCxnSpPr>
            <p:cNvPr id="58" name="AutoShape 14"/>
            <p:cNvCxnSpPr>
              <a:cxnSpLocks noChangeShapeType="1"/>
              <a:stCxn id="72" idx="3"/>
            </p:cNvCxnSpPr>
            <p:nvPr/>
          </p:nvCxnSpPr>
          <p:spPr bwMode="auto">
            <a:xfrm>
              <a:off x="1676400" y="1828800"/>
              <a:ext cx="19812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5"/>
            <p:cNvCxnSpPr>
              <a:cxnSpLocks noChangeShapeType="1"/>
              <a:stCxn id="70" idx="1"/>
            </p:cNvCxnSpPr>
            <p:nvPr/>
          </p:nvCxnSpPr>
          <p:spPr bwMode="auto">
            <a:xfrm flipH="1">
              <a:off x="5334000" y="1828800"/>
              <a:ext cx="20574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0" name="Group 19"/>
            <p:cNvGrpSpPr>
              <a:grpSpLocks/>
            </p:cNvGrpSpPr>
            <p:nvPr/>
          </p:nvGrpSpPr>
          <p:grpSpPr bwMode="auto">
            <a:xfrm>
              <a:off x="5183189" y="1296989"/>
              <a:ext cx="2132013" cy="550863"/>
              <a:chOff x="3265" y="817"/>
              <a:chExt cx="1343" cy="347"/>
            </a:xfrm>
          </p:grpSpPr>
          <p:sp>
            <p:nvSpPr>
              <p:cNvPr id="68" name="Rectangle 20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105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of buyers</a:t>
                </a:r>
              </a:p>
            </p:txBody>
          </p:sp>
          <p:sp>
            <p:nvSpPr>
              <p:cNvPr id="69" name="AutoShape 21"/>
              <p:cNvSpPr>
                <a:spLocks noChangeArrowheads="1"/>
              </p:cNvSpPr>
              <p:nvPr/>
            </p:nvSpPr>
            <p:spPr bwMode="auto">
              <a:xfrm>
                <a:off x="3265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" name="Group 22"/>
            <p:cNvGrpSpPr>
              <a:grpSpLocks/>
            </p:cNvGrpSpPr>
            <p:nvPr/>
          </p:nvGrpSpPr>
          <p:grpSpPr bwMode="auto">
            <a:xfrm>
              <a:off x="1524000" y="1296989"/>
              <a:ext cx="1944688" cy="550863"/>
              <a:chOff x="960" y="817"/>
              <a:chExt cx="1225" cy="347"/>
            </a:xfrm>
          </p:grpSpPr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1225" y="827"/>
                <a:ext cx="960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of suppliers</a:t>
                </a:r>
              </a:p>
            </p:txBody>
          </p:sp>
          <p:sp>
            <p:nvSpPr>
              <p:cNvPr id="67" name="AutoShape 24"/>
              <p:cNvSpPr>
                <a:spLocks noChangeArrowheads="1"/>
              </p:cNvSpPr>
              <p:nvPr/>
            </p:nvSpPr>
            <p:spPr bwMode="auto">
              <a:xfrm>
                <a:off x="960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8"/>
            <p:cNvGrpSpPr>
              <a:grpSpLocks/>
            </p:cNvGrpSpPr>
            <p:nvPr/>
          </p:nvGrpSpPr>
          <p:grpSpPr bwMode="auto">
            <a:xfrm>
              <a:off x="3657600" y="1447800"/>
              <a:ext cx="1673225" cy="758825"/>
              <a:chOff x="2304" y="912"/>
              <a:chExt cx="1054" cy="478"/>
            </a:xfrm>
          </p:grpSpPr>
          <p:sp>
            <p:nvSpPr>
              <p:cNvPr id="64" name="AutoShape 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65" name="AutoShape 1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rgbClr val="0055A2"/>
                    </a:solidFill>
                    <a:latin typeface="Tahoma" pitchFamily="34" charset="0"/>
                  </a:rPr>
                  <a:t>Industry competitors</a:t>
                </a:r>
              </a:p>
            </p:txBody>
          </p:sp>
        </p:grp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3821907" y="1600199"/>
              <a:ext cx="1370013" cy="533401"/>
            </a:xfrm>
            <a:custGeom>
              <a:avLst/>
              <a:gdLst>
                <a:gd name="T0" fmla="*/ 598 w 3811"/>
                <a:gd name="T1" fmla="*/ 40 h 1487"/>
                <a:gd name="T2" fmla="*/ 466 w 3811"/>
                <a:gd name="T3" fmla="*/ 101 h 1487"/>
                <a:gd name="T4" fmla="*/ 349 w 3811"/>
                <a:gd name="T5" fmla="*/ 166 h 1487"/>
                <a:gd name="T6" fmla="*/ 247 w 3811"/>
                <a:gd name="T7" fmla="*/ 237 h 1487"/>
                <a:gd name="T8" fmla="*/ 162 w 3811"/>
                <a:gd name="T9" fmla="*/ 311 h 1487"/>
                <a:gd name="T10" fmla="*/ 94 w 3811"/>
                <a:gd name="T11" fmla="*/ 390 h 1487"/>
                <a:gd name="T12" fmla="*/ 44 w 3811"/>
                <a:gd name="T13" fmla="*/ 470 h 1487"/>
                <a:gd name="T14" fmla="*/ 13 w 3811"/>
                <a:gd name="T15" fmla="*/ 553 h 1487"/>
                <a:gd name="T16" fmla="*/ 0 w 3811"/>
                <a:gd name="T17" fmla="*/ 636 h 1487"/>
                <a:gd name="T18" fmla="*/ 7 w 3811"/>
                <a:gd name="T19" fmla="*/ 719 h 1487"/>
                <a:gd name="T20" fmla="*/ 32 w 3811"/>
                <a:gd name="T21" fmla="*/ 802 h 1487"/>
                <a:gd name="T22" fmla="*/ 76 w 3811"/>
                <a:gd name="T23" fmla="*/ 883 h 1487"/>
                <a:gd name="T24" fmla="*/ 139 w 3811"/>
                <a:gd name="T25" fmla="*/ 962 h 1487"/>
                <a:gd name="T26" fmla="*/ 218 w 3811"/>
                <a:gd name="T27" fmla="*/ 1038 h 1487"/>
                <a:gd name="T28" fmla="*/ 315 w 3811"/>
                <a:gd name="T29" fmla="*/ 1110 h 1487"/>
                <a:gd name="T30" fmla="*/ 428 w 3811"/>
                <a:gd name="T31" fmla="*/ 1177 h 1487"/>
                <a:gd name="T32" fmla="*/ 555 w 3811"/>
                <a:gd name="T33" fmla="*/ 1239 h 1487"/>
                <a:gd name="T34" fmla="*/ 696 w 3811"/>
                <a:gd name="T35" fmla="*/ 1296 h 1487"/>
                <a:gd name="T36" fmla="*/ 848 w 3811"/>
                <a:gd name="T37" fmla="*/ 1345 h 1487"/>
                <a:gd name="T38" fmla="*/ 1012 w 3811"/>
                <a:gd name="T39" fmla="*/ 1388 h 1487"/>
                <a:gd name="T40" fmla="*/ 1184 w 3811"/>
                <a:gd name="T41" fmla="*/ 1424 h 1487"/>
                <a:gd name="T42" fmla="*/ 1363 w 3811"/>
                <a:gd name="T43" fmla="*/ 1451 h 1487"/>
                <a:gd name="T44" fmla="*/ 1548 w 3811"/>
                <a:gd name="T45" fmla="*/ 1471 h 1487"/>
                <a:gd name="T46" fmla="*/ 1736 w 3811"/>
                <a:gd name="T47" fmla="*/ 1483 h 1487"/>
                <a:gd name="T48" fmla="*/ 1926 w 3811"/>
                <a:gd name="T49" fmla="*/ 1486 h 1487"/>
                <a:gd name="T50" fmla="*/ 2116 w 3811"/>
                <a:gd name="T51" fmla="*/ 1481 h 1487"/>
                <a:gd name="T52" fmla="*/ 2304 w 3811"/>
                <a:gd name="T53" fmla="*/ 1467 h 1487"/>
                <a:gd name="T54" fmla="*/ 2487 w 3811"/>
                <a:gd name="T55" fmla="*/ 1446 h 1487"/>
                <a:gd name="T56" fmla="*/ 2665 w 3811"/>
                <a:gd name="T57" fmla="*/ 1416 h 1487"/>
                <a:gd name="T58" fmla="*/ 2835 w 3811"/>
                <a:gd name="T59" fmla="*/ 1379 h 1487"/>
                <a:gd name="T60" fmla="*/ 2997 w 3811"/>
                <a:gd name="T61" fmla="*/ 1335 h 1487"/>
                <a:gd name="T62" fmla="*/ 3147 w 3811"/>
                <a:gd name="T63" fmla="*/ 1284 h 1487"/>
                <a:gd name="T64" fmla="*/ 3285 w 3811"/>
                <a:gd name="T65" fmla="*/ 1226 h 1487"/>
                <a:gd name="T66" fmla="*/ 3409 w 3811"/>
                <a:gd name="T67" fmla="*/ 1163 h 1487"/>
                <a:gd name="T68" fmla="*/ 3518 w 3811"/>
                <a:gd name="T69" fmla="*/ 1095 h 1487"/>
                <a:gd name="T70" fmla="*/ 3611 w 3811"/>
                <a:gd name="T71" fmla="*/ 1022 h 1487"/>
                <a:gd name="T72" fmla="*/ 3687 w 3811"/>
                <a:gd name="T73" fmla="*/ 945 h 1487"/>
                <a:gd name="T74" fmla="*/ 3745 w 3811"/>
                <a:gd name="T75" fmla="*/ 866 h 1487"/>
                <a:gd name="T76" fmla="*/ 3785 w 3811"/>
                <a:gd name="T77" fmla="*/ 784 h 1487"/>
                <a:gd name="T78" fmla="*/ 3806 w 3811"/>
                <a:gd name="T79" fmla="*/ 701 h 1487"/>
                <a:gd name="T80" fmla="*/ 3809 w 3811"/>
                <a:gd name="T81" fmla="*/ 617 h 1487"/>
                <a:gd name="T82" fmla="*/ 3792 w 3811"/>
                <a:gd name="T83" fmla="*/ 534 h 1487"/>
                <a:gd name="T84" fmla="*/ 3757 w 3811"/>
                <a:gd name="T85" fmla="*/ 452 h 1487"/>
                <a:gd name="T86" fmla="*/ 3703 w 3811"/>
                <a:gd name="T87" fmla="*/ 372 h 1487"/>
                <a:gd name="T88" fmla="*/ 3631 w 3811"/>
                <a:gd name="T89" fmla="*/ 295 h 1487"/>
                <a:gd name="T90" fmla="*/ 3542 w 3811"/>
                <a:gd name="T91" fmla="*/ 221 h 1487"/>
                <a:gd name="T92" fmla="*/ 3437 w 3811"/>
                <a:gd name="T93" fmla="*/ 151 h 1487"/>
                <a:gd name="T94" fmla="*/ 3316 w 3811"/>
                <a:gd name="T95" fmla="*/ 87 h 1487"/>
                <a:gd name="T96" fmla="*/ 3181 w 3811"/>
                <a:gd name="T97" fmla="*/ 2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1" h="1487">
                  <a:moveTo>
                    <a:pt x="668" y="12"/>
                  </a:moveTo>
                  <a:lnTo>
                    <a:pt x="598" y="40"/>
                  </a:lnTo>
                  <a:lnTo>
                    <a:pt x="530" y="70"/>
                  </a:lnTo>
                  <a:lnTo>
                    <a:pt x="466" y="101"/>
                  </a:lnTo>
                  <a:lnTo>
                    <a:pt x="406" y="133"/>
                  </a:lnTo>
                  <a:lnTo>
                    <a:pt x="349" y="166"/>
                  </a:lnTo>
                  <a:lnTo>
                    <a:pt x="296" y="201"/>
                  </a:lnTo>
                  <a:lnTo>
                    <a:pt x="247" y="237"/>
                  </a:lnTo>
                  <a:lnTo>
                    <a:pt x="202" y="274"/>
                  </a:lnTo>
                  <a:lnTo>
                    <a:pt x="162" y="311"/>
                  </a:lnTo>
                  <a:lnTo>
                    <a:pt x="126" y="350"/>
                  </a:lnTo>
                  <a:lnTo>
                    <a:pt x="94" y="390"/>
                  </a:lnTo>
                  <a:lnTo>
                    <a:pt x="67" y="430"/>
                  </a:lnTo>
                  <a:lnTo>
                    <a:pt x="44" y="470"/>
                  </a:lnTo>
                  <a:lnTo>
                    <a:pt x="26" y="511"/>
                  </a:lnTo>
                  <a:lnTo>
                    <a:pt x="13" y="553"/>
                  </a:lnTo>
                  <a:lnTo>
                    <a:pt x="4" y="594"/>
                  </a:lnTo>
                  <a:lnTo>
                    <a:pt x="0" y="636"/>
                  </a:lnTo>
                  <a:lnTo>
                    <a:pt x="1" y="678"/>
                  </a:lnTo>
                  <a:lnTo>
                    <a:pt x="7" y="719"/>
                  </a:lnTo>
                  <a:lnTo>
                    <a:pt x="17" y="761"/>
                  </a:lnTo>
                  <a:lnTo>
                    <a:pt x="32" y="802"/>
                  </a:lnTo>
                  <a:lnTo>
                    <a:pt x="52" y="843"/>
                  </a:lnTo>
                  <a:lnTo>
                    <a:pt x="76" y="883"/>
                  </a:lnTo>
                  <a:lnTo>
                    <a:pt x="105" y="923"/>
                  </a:lnTo>
                  <a:lnTo>
                    <a:pt x="139" y="962"/>
                  </a:lnTo>
                  <a:lnTo>
                    <a:pt x="176" y="1001"/>
                  </a:lnTo>
                  <a:lnTo>
                    <a:pt x="218" y="1038"/>
                  </a:lnTo>
                  <a:lnTo>
                    <a:pt x="265" y="1075"/>
                  </a:lnTo>
                  <a:lnTo>
                    <a:pt x="315" y="1110"/>
                  </a:lnTo>
                  <a:lnTo>
                    <a:pt x="369" y="1144"/>
                  </a:lnTo>
                  <a:lnTo>
                    <a:pt x="428" y="1177"/>
                  </a:lnTo>
                  <a:lnTo>
                    <a:pt x="489" y="1209"/>
                  </a:lnTo>
                  <a:lnTo>
                    <a:pt x="555" y="1239"/>
                  </a:lnTo>
                  <a:lnTo>
                    <a:pt x="624" y="1268"/>
                  </a:lnTo>
                  <a:lnTo>
                    <a:pt x="696" y="1296"/>
                  </a:lnTo>
                  <a:lnTo>
                    <a:pt x="771" y="1321"/>
                  </a:lnTo>
                  <a:lnTo>
                    <a:pt x="848" y="1345"/>
                  </a:lnTo>
                  <a:lnTo>
                    <a:pt x="929" y="1368"/>
                  </a:lnTo>
                  <a:lnTo>
                    <a:pt x="1012" y="1388"/>
                  </a:lnTo>
                  <a:lnTo>
                    <a:pt x="1097" y="1407"/>
                  </a:lnTo>
                  <a:lnTo>
                    <a:pt x="1184" y="1424"/>
                  </a:lnTo>
                  <a:lnTo>
                    <a:pt x="1273" y="1439"/>
                  </a:lnTo>
                  <a:lnTo>
                    <a:pt x="1363" y="1451"/>
                  </a:lnTo>
                  <a:lnTo>
                    <a:pt x="1455" y="1462"/>
                  </a:lnTo>
                  <a:lnTo>
                    <a:pt x="1548" y="1471"/>
                  </a:lnTo>
                  <a:lnTo>
                    <a:pt x="1642" y="1478"/>
                  </a:lnTo>
                  <a:lnTo>
                    <a:pt x="1736" y="1483"/>
                  </a:lnTo>
                  <a:lnTo>
                    <a:pt x="1831" y="1485"/>
                  </a:lnTo>
                  <a:lnTo>
                    <a:pt x="1926" y="1486"/>
                  </a:lnTo>
                  <a:lnTo>
                    <a:pt x="2021" y="1484"/>
                  </a:lnTo>
                  <a:lnTo>
                    <a:pt x="2116" y="1481"/>
                  </a:lnTo>
                  <a:lnTo>
                    <a:pt x="2210" y="1475"/>
                  </a:lnTo>
                  <a:lnTo>
                    <a:pt x="2304" y="1467"/>
                  </a:lnTo>
                  <a:lnTo>
                    <a:pt x="2396" y="1458"/>
                  </a:lnTo>
                  <a:lnTo>
                    <a:pt x="2487" y="1446"/>
                  </a:lnTo>
                  <a:lnTo>
                    <a:pt x="2577" y="1432"/>
                  </a:lnTo>
                  <a:lnTo>
                    <a:pt x="2665" y="1416"/>
                  </a:lnTo>
                  <a:lnTo>
                    <a:pt x="2751" y="1399"/>
                  </a:lnTo>
                  <a:lnTo>
                    <a:pt x="2835" y="1379"/>
                  </a:lnTo>
                  <a:lnTo>
                    <a:pt x="2917" y="1358"/>
                  </a:lnTo>
                  <a:lnTo>
                    <a:pt x="2997" y="1335"/>
                  </a:lnTo>
                  <a:lnTo>
                    <a:pt x="3073" y="1310"/>
                  </a:lnTo>
                  <a:lnTo>
                    <a:pt x="3147" y="1284"/>
                  </a:lnTo>
                  <a:lnTo>
                    <a:pt x="3217" y="1256"/>
                  </a:lnTo>
                  <a:lnTo>
                    <a:pt x="3285" y="1226"/>
                  </a:lnTo>
                  <a:lnTo>
                    <a:pt x="3348" y="1195"/>
                  </a:lnTo>
                  <a:lnTo>
                    <a:pt x="3409" y="1163"/>
                  </a:lnTo>
                  <a:lnTo>
                    <a:pt x="3465" y="1129"/>
                  </a:lnTo>
                  <a:lnTo>
                    <a:pt x="3518" y="1095"/>
                  </a:lnTo>
                  <a:lnTo>
                    <a:pt x="3566" y="1059"/>
                  </a:lnTo>
                  <a:lnTo>
                    <a:pt x="3611" y="1022"/>
                  </a:lnTo>
                  <a:lnTo>
                    <a:pt x="3651" y="984"/>
                  </a:lnTo>
                  <a:lnTo>
                    <a:pt x="3687" y="945"/>
                  </a:lnTo>
                  <a:lnTo>
                    <a:pt x="3718" y="906"/>
                  </a:lnTo>
                  <a:lnTo>
                    <a:pt x="3745" y="866"/>
                  </a:lnTo>
                  <a:lnTo>
                    <a:pt x="3767" y="825"/>
                  </a:lnTo>
                  <a:lnTo>
                    <a:pt x="3785" y="784"/>
                  </a:lnTo>
                  <a:lnTo>
                    <a:pt x="3798" y="743"/>
                  </a:lnTo>
                  <a:lnTo>
                    <a:pt x="3806" y="701"/>
                  </a:lnTo>
                  <a:lnTo>
                    <a:pt x="3810" y="659"/>
                  </a:lnTo>
                  <a:lnTo>
                    <a:pt x="3809" y="617"/>
                  </a:lnTo>
                  <a:lnTo>
                    <a:pt x="3803" y="576"/>
                  </a:lnTo>
                  <a:lnTo>
                    <a:pt x="3792" y="534"/>
                  </a:lnTo>
                  <a:lnTo>
                    <a:pt x="3777" y="493"/>
                  </a:lnTo>
                  <a:lnTo>
                    <a:pt x="3757" y="452"/>
                  </a:lnTo>
                  <a:lnTo>
                    <a:pt x="3732" y="412"/>
                  </a:lnTo>
                  <a:lnTo>
                    <a:pt x="3703" y="372"/>
                  </a:lnTo>
                  <a:lnTo>
                    <a:pt x="3669" y="333"/>
                  </a:lnTo>
                  <a:lnTo>
                    <a:pt x="3631" y="295"/>
                  </a:lnTo>
                  <a:lnTo>
                    <a:pt x="3588" y="257"/>
                  </a:lnTo>
                  <a:lnTo>
                    <a:pt x="3542" y="221"/>
                  </a:lnTo>
                  <a:lnTo>
                    <a:pt x="3491" y="185"/>
                  </a:lnTo>
                  <a:lnTo>
                    <a:pt x="3437" y="151"/>
                  </a:lnTo>
                  <a:lnTo>
                    <a:pt x="3378" y="118"/>
                  </a:lnTo>
                  <a:lnTo>
                    <a:pt x="3316" y="87"/>
                  </a:lnTo>
                  <a:lnTo>
                    <a:pt x="3250" y="56"/>
                  </a:lnTo>
                  <a:lnTo>
                    <a:pt x="3181" y="28"/>
                  </a:lnTo>
                  <a:lnTo>
                    <a:pt x="3109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977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dirty="0"/>
              <a:t>1. </a:t>
            </a:r>
            <a:r>
              <a:rPr lang="en-US" altLang="en-US" sz="3600" dirty="0" smtClean="0"/>
              <a:t>Competition: </a:t>
            </a:r>
            <a:r>
              <a:rPr lang="en-US" altLang="en-US" sz="3600" dirty="0" smtClean="0"/>
              <a:t>Industry</a:t>
            </a:r>
            <a:endParaRPr lang="en-US" altLang="en-US" sz="36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1132"/>
            <a:ext cx="4429125" cy="3028210"/>
          </a:xfrm>
          <a:ln/>
        </p:spPr>
        <p:txBody>
          <a:bodyPr>
            <a:normAutofit fontScale="92500" lnSpcReduction="20000"/>
          </a:bodyPr>
          <a:lstStyle/>
          <a:p>
            <a:pPr marL="341313" indent="-341313">
              <a:spcBef>
                <a:spcPts val="600"/>
              </a:spcBef>
              <a:buClr>
                <a:schemeClr val="bg1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How many firms (i.e. competitors) are there in our industry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marL="341313" indent="-341313">
              <a:spcBef>
                <a:spcPts val="600"/>
              </a:spcBef>
              <a:buClr>
                <a:schemeClr val="bg1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4 Firm concentration ratio</a:t>
            </a:r>
          </a:p>
          <a:p>
            <a:pPr lvl="1">
              <a:spcBef>
                <a:spcPts val="5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/>
              <a:t>Sum of revenues of four largest firms divided by total industry revenues</a:t>
            </a:r>
          </a:p>
          <a:p>
            <a:pPr lvl="1">
              <a:spcBef>
                <a:spcPts val="5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/>
              <a:t>Sum of market shares of four largest firms</a:t>
            </a:r>
          </a:p>
          <a:p>
            <a:pPr marL="741363" lvl="1" indent="-284163">
              <a:spcBef>
                <a:spcPts val="500"/>
              </a:spcBef>
              <a:buClr>
                <a:schemeClr val="bg1"/>
              </a:buClr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/>
              <a:t>(These are equivalent)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800600" y="2047240"/>
          <a:ext cx="4110038" cy="342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8942400" imgH="5992560" progId="">
                  <p:embed/>
                </p:oleObj>
              </mc:Choice>
              <mc:Fallback>
                <p:oleObj r:id="rId4" imgW="8942400" imgH="5992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47240"/>
                        <a:ext cx="4110038" cy="342857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435600" y="2281132"/>
            <a:ext cx="312179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Tahoma" pitchFamily="34" charset="0"/>
              </a:rPr>
              <a:t>Firm sales ordered by size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1" y="1124058"/>
            <a:ext cx="7999413" cy="788351"/>
            <a:chOff x="533400" y="1296989"/>
            <a:chExt cx="7999413" cy="909636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533400" y="1447800"/>
              <a:ext cx="1139825" cy="758825"/>
              <a:chOff x="336" y="912"/>
              <a:chExt cx="718" cy="478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Suppliers</a:t>
                </a:r>
              </a:p>
            </p:txBody>
          </p:sp>
        </p:grp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7391400" y="1447800"/>
              <a:ext cx="1141413" cy="758825"/>
              <a:chOff x="4656" y="912"/>
              <a:chExt cx="719" cy="478"/>
            </a:xfrm>
          </p:grpSpPr>
          <p:sp>
            <p:nvSpPr>
              <p:cNvPr id="7177" name="AutoShape 9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" name="AutoShape 10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Buyers</a:t>
                </a:r>
              </a:p>
            </p:txBody>
          </p:sp>
        </p:grpSp>
        <p:cxnSp>
          <p:nvCxnSpPr>
            <p:cNvPr id="7182" name="AutoShape 14"/>
            <p:cNvCxnSpPr>
              <a:cxnSpLocks noChangeShapeType="1"/>
              <a:stCxn id="7174" idx="3"/>
            </p:cNvCxnSpPr>
            <p:nvPr/>
          </p:nvCxnSpPr>
          <p:spPr bwMode="auto">
            <a:xfrm>
              <a:off x="1676400" y="1828800"/>
              <a:ext cx="19812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83" name="AutoShape 15"/>
            <p:cNvCxnSpPr>
              <a:cxnSpLocks noChangeShapeType="1"/>
              <a:stCxn id="7177" idx="1"/>
            </p:cNvCxnSpPr>
            <p:nvPr/>
          </p:nvCxnSpPr>
          <p:spPr bwMode="auto">
            <a:xfrm flipH="1">
              <a:off x="5334000" y="1828800"/>
              <a:ext cx="20574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7187" name="Group 19"/>
            <p:cNvGrpSpPr>
              <a:grpSpLocks/>
            </p:cNvGrpSpPr>
            <p:nvPr/>
          </p:nvGrpSpPr>
          <p:grpSpPr bwMode="auto">
            <a:xfrm>
              <a:off x="5183189" y="1296989"/>
              <a:ext cx="2132013" cy="550863"/>
              <a:chOff x="3265" y="817"/>
              <a:chExt cx="1343" cy="347"/>
            </a:xfrm>
          </p:grpSpPr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105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of buyers</a:t>
                </a:r>
              </a:p>
            </p:txBody>
          </p:sp>
          <p:sp>
            <p:nvSpPr>
              <p:cNvPr id="7189" name="AutoShape 21"/>
              <p:cNvSpPr>
                <a:spLocks noChangeArrowheads="1"/>
              </p:cNvSpPr>
              <p:nvPr/>
            </p:nvSpPr>
            <p:spPr bwMode="auto">
              <a:xfrm>
                <a:off x="3265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0" name="Group 22"/>
            <p:cNvGrpSpPr>
              <a:grpSpLocks/>
            </p:cNvGrpSpPr>
            <p:nvPr/>
          </p:nvGrpSpPr>
          <p:grpSpPr bwMode="auto">
            <a:xfrm>
              <a:off x="1524000" y="1296989"/>
              <a:ext cx="1944688" cy="550863"/>
              <a:chOff x="960" y="817"/>
              <a:chExt cx="1225" cy="347"/>
            </a:xfrm>
          </p:grpSpPr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1225" y="827"/>
                <a:ext cx="960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of suppliers</a:t>
                </a:r>
              </a:p>
            </p:txBody>
          </p:sp>
          <p:sp>
            <p:nvSpPr>
              <p:cNvPr id="7192" name="AutoShape 24"/>
              <p:cNvSpPr>
                <a:spLocks noChangeArrowheads="1"/>
              </p:cNvSpPr>
              <p:nvPr/>
            </p:nvSpPr>
            <p:spPr bwMode="auto">
              <a:xfrm>
                <a:off x="960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3657600" y="1447800"/>
              <a:ext cx="1673225" cy="758825"/>
              <a:chOff x="2304" y="912"/>
              <a:chExt cx="1054" cy="478"/>
            </a:xfrm>
          </p:grpSpPr>
          <p:sp>
            <p:nvSpPr>
              <p:cNvPr id="31" name="AutoShape 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32" name="AutoShape 1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rgbClr val="0055A2"/>
                    </a:solidFill>
                    <a:latin typeface="Tahoma" pitchFamily="34" charset="0"/>
                  </a:rPr>
                  <a:t>Industry competitors</a:t>
                </a:r>
              </a:p>
            </p:txBody>
          </p:sp>
        </p:grp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3821907" y="1600199"/>
              <a:ext cx="1370013" cy="533401"/>
            </a:xfrm>
            <a:custGeom>
              <a:avLst/>
              <a:gdLst>
                <a:gd name="T0" fmla="*/ 598 w 3811"/>
                <a:gd name="T1" fmla="*/ 40 h 1487"/>
                <a:gd name="T2" fmla="*/ 466 w 3811"/>
                <a:gd name="T3" fmla="*/ 101 h 1487"/>
                <a:gd name="T4" fmla="*/ 349 w 3811"/>
                <a:gd name="T5" fmla="*/ 166 h 1487"/>
                <a:gd name="T6" fmla="*/ 247 w 3811"/>
                <a:gd name="T7" fmla="*/ 237 h 1487"/>
                <a:gd name="T8" fmla="*/ 162 w 3811"/>
                <a:gd name="T9" fmla="*/ 311 h 1487"/>
                <a:gd name="T10" fmla="*/ 94 w 3811"/>
                <a:gd name="T11" fmla="*/ 390 h 1487"/>
                <a:gd name="T12" fmla="*/ 44 w 3811"/>
                <a:gd name="T13" fmla="*/ 470 h 1487"/>
                <a:gd name="T14" fmla="*/ 13 w 3811"/>
                <a:gd name="T15" fmla="*/ 553 h 1487"/>
                <a:gd name="T16" fmla="*/ 0 w 3811"/>
                <a:gd name="T17" fmla="*/ 636 h 1487"/>
                <a:gd name="T18" fmla="*/ 7 w 3811"/>
                <a:gd name="T19" fmla="*/ 719 h 1487"/>
                <a:gd name="T20" fmla="*/ 32 w 3811"/>
                <a:gd name="T21" fmla="*/ 802 h 1487"/>
                <a:gd name="T22" fmla="*/ 76 w 3811"/>
                <a:gd name="T23" fmla="*/ 883 h 1487"/>
                <a:gd name="T24" fmla="*/ 139 w 3811"/>
                <a:gd name="T25" fmla="*/ 962 h 1487"/>
                <a:gd name="T26" fmla="*/ 218 w 3811"/>
                <a:gd name="T27" fmla="*/ 1038 h 1487"/>
                <a:gd name="T28" fmla="*/ 315 w 3811"/>
                <a:gd name="T29" fmla="*/ 1110 h 1487"/>
                <a:gd name="T30" fmla="*/ 428 w 3811"/>
                <a:gd name="T31" fmla="*/ 1177 h 1487"/>
                <a:gd name="T32" fmla="*/ 555 w 3811"/>
                <a:gd name="T33" fmla="*/ 1239 h 1487"/>
                <a:gd name="T34" fmla="*/ 696 w 3811"/>
                <a:gd name="T35" fmla="*/ 1296 h 1487"/>
                <a:gd name="T36" fmla="*/ 848 w 3811"/>
                <a:gd name="T37" fmla="*/ 1345 h 1487"/>
                <a:gd name="T38" fmla="*/ 1012 w 3811"/>
                <a:gd name="T39" fmla="*/ 1388 h 1487"/>
                <a:gd name="T40" fmla="*/ 1184 w 3811"/>
                <a:gd name="T41" fmla="*/ 1424 h 1487"/>
                <a:gd name="T42" fmla="*/ 1363 w 3811"/>
                <a:gd name="T43" fmla="*/ 1451 h 1487"/>
                <a:gd name="T44" fmla="*/ 1548 w 3811"/>
                <a:gd name="T45" fmla="*/ 1471 h 1487"/>
                <a:gd name="T46" fmla="*/ 1736 w 3811"/>
                <a:gd name="T47" fmla="*/ 1483 h 1487"/>
                <a:gd name="T48" fmla="*/ 1926 w 3811"/>
                <a:gd name="T49" fmla="*/ 1486 h 1487"/>
                <a:gd name="T50" fmla="*/ 2116 w 3811"/>
                <a:gd name="T51" fmla="*/ 1481 h 1487"/>
                <a:gd name="T52" fmla="*/ 2304 w 3811"/>
                <a:gd name="T53" fmla="*/ 1467 h 1487"/>
                <a:gd name="T54" fmla="*/ 2487 w 3811"/>
                <a:gd name="T55" fmla="*/ 1446 h 1487"/>
                <a:gd name="T56" fmla="*/ 2665 w 3811"/>
                <a:gd name="T57" fmla="*/ 1416 h 1487"/>
                <a:gd name="T58" fmla="*/ 2835 w 3811"/>
                <a:gd name="T59" fmla="*/ 1379 h 1487"/>
                <a:gd name="T60" fmla="*/ 2997 w 3811"/>
                <a:gd name="T61" fmla="*/ 1335 h 1487"/>
                <a:gd name="T62" fmla="*/ 3147 w 3811"/>
                <a:gd name="T63" fmla="*/ 1284 h 1487"/>
                <a:gd name="T64" fmla="*/ 3285 w 3811"/>
                <a:gd name="T65" fmla="*/ 1226 h 1487"/>
                <a:gd name="T66" fmla="*/ 3409 w 3811"/>
                <a:gd name="T67" fmla="*/ 1163 h 1487"/>
                <a:gd name="T68" fmla="*/ 3518 w 3811"/>
                <a:gd name="T69" fmla="*/ 1095 h 1487"/>
                <a:gd name="T70" fmla="*/ 3611 w 3811"/>
                <a:gd name="T71" fmla="*/ 1022 h 1487"/>
                <a:gd name="T72" fmla="*/ 3687 w 3811"/>
                <a:gd name="T73" fmla="*/ 945 h 1487"/>
                <a:gd name="T74" fmla="*/ 3745 w 3811"/>
                <a:gd name="T75" fmla="*/ 866 h 1487"/>
                <a:gd name="T76" fmla="*/ 3785 w 3811"/>
                <a:gd name="T77" fmla="*/ 784 h 1487"/>
                <a:gd name="T78" fmla="*/ 3806 w 3811"/>
                <a:gd name="T79" fmla="*/ 701 h 1487"/>
                <a:gd name="T80" fmla="*/ 3809 w 3811"/>
                <a:gd name="T81" fmla="*/ 617 h 1487"/>
                <a:gd name="T82" fmla="*/ 3792 w 3811"/>
                <a:gd name="T83" fmla="*/ 534 h 1487"/>
                <a:gd name="T84" fmla="*/ 3757 w 3811"/>
                <a:gd name="T85" fmla="*/ 452 h 1487"/>
                <a:gd name="T86" fmla="*/ 3703 w 3811"/>
                <a:gd name="T87" fmla="*/ 372 h 1487"/>
                <a:gd name="T88" fmla="*/ 3631 w 3811"/>
                <a:gd name="T89" fmla="*/ 295 h 1487"/>
                <a:gd name="T90" fmla="*/ 3542 w 3811"/>
                <a:gd name="T91" fmla="*/ 221 h 1487"/>
                <a:gd name="T92" fmla="*/ 3437 w 3811"/>
                <a:gd name="T93" fmla="*/ 151 h 1487"/>
                <a:gd name="T94" fmla="*/ 3316 w 3811"/>
                <a:gd name="T95" fmla="*/ 87 h 1487"/>
                <a:gd name="T96" fmla="*/ 3181 w 3811"/>
                <a:gd name="T97" fmla="*/ 2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1" h="1487">
                  <a:moveTo>
                    <a:pt x="668" y="12"/>
                  </a:moveTo>
                  <a:lnTo>
                    <a:pt x="598" y="40"/>
                  </a:lnTo>
                  <a:lnTo>
                    <a:pt x="530" y="70"/>
                  </a:lnTo>
                  <a:lnTo>
                    <a:pt x="466" y="101"/>
                  </a:lnTo>
                  <a:lnTo>
                    <a:pt x="406" y="133"/>
                  </a:lnTo>
                  <a:lnTo>
                    <a:pt x="349" y="166"/>
                  </a:lnTo>
                  <a:lnTo>
                    <a:pt x="296" y="201"/>
                  </a:lnTo>
                  <a:lnTo>
                    <a:pt x="247" y="237"/>
                  </a:lnTo>
                  <a:lnTo>
                    <a:pt x="202" y="274"/>
                  </a:lnTo>
                  <a:lnTo>
                    <a:pt x="162" y="311"/>
                  </a:lnTo>
                  <a:lnTo>
                    <a:pt x="126" y="350"/>
                  </a:lnTo>
                  <a:lnTo>
                    <a:pt x="94" y="390"/>
                  </a:lnTo>
                  <a:lnTo>
                    <a:pt x="67" y="430"/>
                  </a:lnTo>
                  <a:lnTo>
                    <a:pt x="44" y="470"/>
                  </a:lnTo>
                  <a:lnTo>
                    <a:pt x="26" y="511"/>
                  </a:lnTo>
                  <a:lnTo>
                    <a:pt x="13" y="553"/>
                  </a:lnTo>
                  <a:lnTo>
                    <a:pt x="4" y="594"/>
                  </a:lnTo>
                  <a:lnTo>
                    <a:pt x="0" y="636"/>
                  </a:lnTo>
                  <a:lnTo>
                    <a:pt x="1" y="678"/>
                  </a:lnTo>
                  <a:lnTo>
                    <a:pt x="7" y="719"/>
                  </a:lnTo>
                  <a:lnTo>
                    <a:pt x="17" y="761"/>
                  </a:lnTo>
                  <a:lnTo>
                    <a:pt x="32" y="802"/>
                  </a:lnTo>
                  <a:lnTo>
                    <a:pt x="52" y="843"/>
                  </a:lnTo>
                  <a:lnTo>
                    <a:pt x="76" y="883"/>
                  </a:lnTo>
                  <a:lnTo>
                    <a:pt x="105" y="923"/>
                  </a:lnTo>
                  <a:lnTo>
                    <a:pt x="139" y="962"/>
                  </a:lnTo>
                  <a:lnTo>
                    <a:pt x="176" y="1001"/>
                  </a:lnTo>
                  <a:lnTo>
                    <a:pt x="218" y="1038"/>
                  </a:lnTo>
                  <a:lnTo>
                    <a:pt x="265" y="1075"/>
                  </a:lnTo>
                  <a:lnTo>
                    <a:pt x="315" y="1110"/>
                  </a:lnTo>
                  <a:lnTo>
                    <a:pt x="369" y="1144"/>
                  </a:lnTo>
                  <a:lnTo>
                    <a:pt x="428" y="1177"/>
                  </a:lnTo>
                  <a:lnTo>
                    <a:pt x="489" y="1209"/>
                  </a:lnTo>
                  <a:lnTo>
                    <a:pt x="555" y="1239"/>
                  </a:lnTo>
                  <a:lnTo>
                    <a:pt x="624" y="1268"/>
                  </a:lnTo>
                  <a:lnTo>
                    <a:pt x="696" y="1296"/>
                  </a:lnTo>
                  <a:lnTo>
                    <a:pt x="771" y="1321"/>
                  </a:lnTo>
                  <a:lnTo>
                    <a:pt x="848" y="1345"/>
                  </a:lnTo>
                  <a:lnTo>
                    <a:pt x="929" y="1368"/>
                  </a:lnTo>
                  <a:lnTo>
                    <a:pt x="1012" y="1388"/>
                  </a:lnTo>
                  <a:lnTo>
                    <a:pt x="1097" y="1407"/>
                  </a:lnTo>
                  <a:lnTo>
                    <a:pt x="1184" y="1424"/>
                  </a:lnTo>
                  <a:lnTo>
                    <a:pt x="1273" y="1439"/>
                  </a:lnTo>
                  <a:lnTo>
                    <a:pt x="1363" y="1451"/>
                  </a:lnTo>
                  <a:lnTo>
                    <a:pt x="1455" y="1462"/>
                  </a:lnTo>
                  <a:lnTo>
                    <a:pt x="1548" y="1471"/>
                  </a:lnTo>
                  <a:lnTo>
                    <a:pt x="1642" y="1478"/>
                  </a:lnTo>
                  <a:lnTo>
                    <a:pt x="1736" y="1483"/>
                  </a:lnTo>
                  <a:lnTo>
                    <a:pt x="1831" y="1485"/>
                  </a:lnTo>
                  <a:lnTo>
                    <a:pt x="1926" y="1486"/>
                  </a:lnTo>
                  <a:lnTo>
                    <a:pt x="2021" y="1484"/>
                  </a:lnTo>
                  <a:lnTo>
                    <a:pt x="2116" y="1481"/>
                  </a:lnTo>
                  <a:lnTo>
                    <a:pt x="2210" y="1475"/>
                  </a:lnTo>
                  <a:lnTo>
                    <a:pt x="2304" y="1467"/>
                  </a:lnTo>
                  <a:lnTo>
                    <a:pt x="2396" y="1458"/>
                  </a:lnTo>
                  <a:lnTo>
                    <a:pt x="2487" y="1446"/>
                  </a:lnTo>
                  <a:lnTo>
                    <a:pt x="2577" y="1432"/>
                  </a:lnTo>
                  <a:lnTo>
                    <a:pt x="2665" y="1416"/>
                  </a:lnTo>
                  <a:lnTo>
                    <a:pt x="2751" y="1399"/>
                  </a:lnTo>
                  <a:lnTo>
                    <a:pt x="2835" y="1379"/>
                  </a:lnTo>
                  <a:lnTo>
                    <a:pt x="2917" y="1358"/>
                  </a:lnTo>
                  <a:lnTo>
                    <a:pt x="2997" y="1335"/>
                  </a:lnTo>
                  <a:lnTo>
                    <a:pt x="3073" y="1310"/>
                  </a:lnTo>
                  <a:lnTo>
                    <a:pt x="3147" y="1284"/>
                  </a:lnTo>
                  <a:lnTo>
                    <a:pt x="3217" y="1256"/>
                  </a:lnTo>
                  <a:lnTo>
                    <a:pt x="3285" y="1226"/>
                  </a:lnTo>
                  <a:lnTo>
                    <a:pt x="3348" y="1195"/>
                  </a:lnTo>
                  <a:lnTo>
                    <a:pt x="3409" y="1163"/>
                  </a:lnTo>
                  <a:lnTo>
                    <a:pt x="3465" y="1129"/>
                  </a:lnTo>
                  <a:lnTo>
                    <a:pt x="3518" y="1095"/>
                  </a:lnTo>
                  <a:lnTo>
                    <a:pt x="3566" y="1059"/>
                  </a:lnTo>
                  <a:lnTo>
                    <a:pt x="3611" y="1022"/>
                  </a:lnTo>
                  <a:lnTo>
                    <a:pt x="3651" y="984"/>
                  </a:lnTo>
                  <a:lnTo>
                    <a:pt x="3687" y="945"/>
                  </a:lnTo>
                  <a:lnTo>
                    <a:pt x="3718" y="906"/>
                  </a:lnTo>
                  <a:lnTo>
                    <a:pt x="3745" y="866"/>
                  </a:lnTo>
                  <a:lnTo>
                    <a:pt x="3767" y="825"/>
                  </a:lnTo>
                  <a:lnTo>
                    <a:pt x="3785" y="784"/>
                  </a:lnTo>
                  <a:lnTo>
                    <a:pt x="3798" y="743"/>
                  </a:lnTo>
                  <a:lnTo>
                    <a:pt x="3806" y="701"/>
                  </a:lnTo>
                  <a:lnTo>
                    <a:pt x="3810" y="659"/>
                  </a:lnTo>
                  <a:lnTo>
                    <a:pt x="3809" y="617"/>
                  </a:lnTo>
                  <a:lnTo>
                    <a:pt x="3803" y="576"/>
                  </a:lnTo>
                  <a:lnTo>
                    <a:pt x="3792" y="534"/>
                  </a:lnTo>
                  <a:lnTo>
                    <a:pt x="3777" y="493"/>
                  </a:lnTo>
                  <a:lnTo>
                    <a:pt x="3757" y="452"/>
                  </a:lnTo>
                  <a:lnTo>
                    <a:pt x="3732" y="412"/>
                  </a:lnTo>
                  <a:lnTo>
                    <a:pt x="3703" y="372"/>
                  </a:lnTo>
                  <a:lnTo>
                    <a:pt x="3669" y="333"/>
                  </a:lnTo>
                  <a:lnTo>
                    <a:pt x="3631" y="295"/>
                  </a:lnTo>
                  <a:lnTo>
                    <a:pt x="3588" y="257"/>
                  </a:lnTo>
                  <a:lnTo>
                    <a:pt x="3542" y="221"/>
                  </a:lnTo>
                  <a:lnTo>
                    <a:pt x="3491" y="185"/>
                  </a:lnTo>
                  <a:lnTo>
                    <a:pt x="3437" y="151"/>
                  </a:lnTo>
                  <a:lnTo>
                    <a:pt x="3378" y="118"/>
                  </a:lnTo>
                  <a:lnTo>
                    <a:pt x="3316" y="87"/>
                  </a:lnTo>
                  <a:lnTo>
                    <a:pt x="3250" y="56"/>
                  </a:lnTo>
                  <a:lnTo>
                    <a:pt x="3181" y="28"/>
                  </a:lnTo>
                  <a:lnTo>
                    <a:pt x="3109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01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dirty="0"/>
              <a:t>1. </a:t>
            </a:r>
            <a:r>
              <a:rPr lang="en-GB" altLang="en-US" sz="3600" dirty="0" smtClean="0"/>
              <a:t>Competition: “Rivalry”</a:t>
            </a:r>
            <a:endParaRPr lang="en-US" altLang="en-US" sz="3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352675"/>
            <a:ext cx="8229600" cy="2956667"/>
          </a:xfrm>
          <a:ln/>
        </p:spPr>
        <p:txBody>
          <a:bodyPr lIns="0" tIns="0" rIns="0" bIns="0">
            <a:normAutofit fontScale="85000" lnSpcReduction="20000"/>
          </a:bodyPr>
          <a:lstStyle/>
          <a:p>
            <a:pPr marL="341313" indent="-341313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>
                <a:latin typeface="+mj-lt"/>
              </a:rPr>
              <a:t>Rivalry refers to the extent to which firms compete on the basis of price alone </a:t>
            </a:r>
            <a:endParaRPr lang="en-US" altLang="en-US" b="1" dirty="0" smtClean="0">
              <a:latin typeface="+mj-lt"/>
            </a:endParaRPr>
          </a:p>
          <a:p>
            <a:pPr marL="741363" lvl="1" indent="-341313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 smtClean="0">
                <a:latin typeface="+mj-lt"/>
              </a:rPr>
              <a:t>Competing </a:t>
            </a:r>
            <a:r>
              <a:rPr lang="en-US" altLang="en-US" b="1" dirty="0">
                <a:latin typeface="+mj-lt"/>
              </a:rPr>
              <a:t>by out spending on advertising is not considered highly </a:t>
            </a:r>
            <a:r>
              <a:rPr lang="en-US" altLang="en-US" b="1" dirty="0" err="1" smtClean="0">
                <a:latin typeface="+mj-lt"/>
              </a:rPr>
              <a:t>rivalrous</a:t>
            </a:r>
            <a:endParaRPr lang="en-US" altLang="en-US" b="1" dirty="0" smtClean="0">
              <a:latin typeface="+mj-lt"/>
            </a:endParaRPr>
          </a:p>
          <a:p>
            <a:pPr marL="741363" lvl="1" indent="-341313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 smtClean="0">
                <a:latin typeface="+mj-lt"/>
              </a:rPr>
              <a:t>Competing </a:t>
            </a:r>
            <a:r>
              <a:rPr lang="en-US" altLang="en-US" b="1" dirty="0">
                <a:latin typeface="+mj-lt"/>
              </a:rPr>
              <a:t>by out spending on innovation is not considered highly </a:t>
            </a:r>
            <a:r>
              <a:rPr lang="en-US" altLang="en-US" b="1" dirty="0" err="1" smtClean="0">
                <a:latin typeface="+mj-lt"/>
              </a:rPr>
              <a:t>rivalrous</a:t>
            </a:r>
            <a:endParaRPr lang="en-US" altLang="en-US" b="1" dirty="0" smtClean="0">
              <a:latin typeface="+mj-lt"/>
            </a:endParaRPr>
          </a:p>
          <a:p>
            <a:pPr marL="741363" lvl="1" indent="-341313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 smtClean="0">
                <a:latin typeface="+mj-lt"/>
              </a:rPr>
              <a:t>Competing </a:t>
            </a:r>
            <a:r>
              <a:rPr lang="en-US" altLang="en-US" b="1" dirty="0">
                <a:latin typeface="+mj-lt"/>
              </a:rPr>
              <a:t>by cutting prices is considered highly </a:t>
            </a:r>
            <a:r>
              <a:rPr lang="en-US" altLang="en-US" b="1" dirty="0" err="1">
                <a:latin typeface="+mj-lt"/>
              </a:rPr>
              <a:t>rivalrous</a:t>
            </a:r>
            <a:endParaRPr lang="en-US" altLang="en-US" b="1" dirty="0"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1" y="1124058"/>
            <a:ext cx="7999413" cy="788351"/>
            <a:chOff x="533400" y="1296989"/>
            <a:chExt cx="7999413" cy="909636"/>
          </a:xfrm>
        </p:grpSpPr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533400" y="1447800"/>
              <a:ext cx="1139825" cy="758825"/>
              <a:chOff x="336" y="912"/>
              <a:chExt cx="718" cy="478"/>
            </a:xfrm>
          </p:grpSpPr>
          <p:sp>
            <p:nvSpPr>
              <p:cNvPr id="60" name="AutoShape 6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7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Suppliers</a:t>
                </a:r>
              </a:p>
            </p:txBody>
          </p:sp>
        </p:grpSp>
        <p:grpSp>
          <p:nvGrpSpPr>
            <p:cNvPr id="45" name="Group 8"/>
            <p:cNvGrpSpPr>
              <a:grpSpLocks/>
            </p:cNvGrpSpPr>
            <p:nvPr/>
          </p:nvGrpSpPr>
          <p:grpSpPr bwMode="auto">
            <a:xfrm>
              <a:off x="7391400" y="1447800"/>
              <a:ext cx="1141413" cy="758825"/>
              <a:chOff x="4656" y="912"/>
              <a:chExt cx="719" cy="478"/>
            </a:xfrm>
          </p:grpSpPr>
          <p:sp>
            <p:nvSpPr>
              <p:cNvPr id="58" name="AutoShape 9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10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Buyers</a:t>
                </a:r>
              </a:p>
            </p:txBody>
          </p:sp>
        </p:grpSp>
        <p:cxnSp>
          <p:nvCxnSpPr>
            <p:cNvPr id="46" name="AutoShape 14"/>
            <p:cNvCxnSpPr>
              <a:cxnSpLocks noChangeShapeType="1"/>
              <a:stCxn id="60" idx="3"/>
            </p:cNvCxnSpPr>
            <p:nvPr/>
          </p:nvCxnSpPr>
          <p:spPr bwMode="auto">
            <a:xfrm>
              <a:off x="1676400" y="1828800"/>
              <a:ext cx="19812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15"/>
            <p:cNvCxnSpPr>
              <a:cxnSpLocks noChangeShapeType="1"/>
              <a:stCxn id="58" idx="1"/>
            </p:cNvCxnSpPr>
            <p:nvPr/>
          </p:nvCxnSpPr>
          <p:spPr bwMode="auto">
            <a:xfrm flipH="1">
              <a:off x="5334000" y="1828800"/>
              <a:ext cx="20574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8" name="Group 19"/>
            <p:cNvGrpSpPr>
              <a:grpSpLocks/>
            </p:cNvGrpSpPr>
            <p:nvPr/>
          </p:nvGrpSpPr>
          <p:grpSpPr bwMode="auto">
            <a:xfrm>
              <a:off x="5183189" y="1296989"/>
              <a:ext cx="2132013" cy="550863"/>
              <a:chOff x="3265" y="817"/>
              <a:chExt cx="1343" cy="347"/>
            </a:xfrm>
          </p:grpSpPr>
          <p:sp>
            <p:nvSpPr>
              <p:cNvPr id="56" name="Rectangle 20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105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of buyers</a:t>
                </a:r>
              </a:p>
            </p:txBody>
          </p:sp>
          <p:sp>
            <p:nvSpPr>
              <p:cNvPr id="57" name="AutoShape 21"/>
              <p:cNvSpPr>
                <a:spLocks noChangeArrowheads="1"/>
              </p:cNvSpPr>
              <p:nvPr/>
            </p:nvSpPr>
            <p:spPr bwMode="auto">
              <a:xfrm>
                <a:off x="3265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22"/>
            <p:cNvGrpSpPr>
              <a:grpSpLocks/>
            </p:cNvGrpSpPr>
            <p:nvPr/>
          </p:nvGrpSpPr>
          <p:grpSpPr bwMode="auto">
            <a:xfrm>
              <a:off x="1524000" y="1296989"/>
              <a:ext cx="1944688" cy="550863"/>
              <a:chOff x="960" y="817"/>
              <a:chExt cx="1225" cy="347"/>
            </a:xfrm>
          </p:grpSpPr>
          <p:sp>
            <p:nvSpPr>
              <p:cNvPr id="54" name="Rectangle 23"/>
              <p:cNvSpPr>
                <a:spLocks noChangeArrowheads="1"/>
              </p:cNvSpPr>
              <p:nvPr/>
            </p:nvSpPr>
            <p:spPr bwMode="auto">
              <a:xfrm>
                <a:off x="1225" y="827"/>
                <a:ext cx="960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of suppliers</a:t>
                </a:r>
              </a:p>
            </p:txBody>
          </p:sp>
          <p:sp>
            <p:nvSpPr>
              <p:cNvPr id="55" name="AutoShape 24"/>
              <p:cNvSpPr>
                <a:spLocks noChangeArrowheads="1"/>
              </p:cNvSpPr>
              <p:nvPr/>
            </p:nvSpPr>
            <p:spPr bwMode="auto">
              <a:xfrm>
                <a:off x="960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8"/>
            <p:cNvGrpSpPr>
              <a:grpSpLocks/>
            </p:cNvGrpSpPr>
            <p:nvPr/>
          </p:nvGrpSpPr>
          <p:grpSpPr bwMode="auto">
            <a:xfrm>
              <a:off x="3657600" y="1447800"/>
              <a:ext cx="1673225" cy="758825"/>
              <a:chOff x="2304" y="912"/>
              <a:chExt cx="1054" cy="478"/>
            </a:xfrm>
          </p:grpSpPr>
          <p:sp>
            <p:nvSpPr>
              <p:cNvPr id="52" name="AutoShape 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53" name="AutoShape 1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rgbClr val="0055A2"/>
                    </a:solidFill>
                    <a:latin typeface="Tahoma" pitchFamily="34" charset="0"/>
                  </a:rPr>
                  <a:t>Industry competitors</a:t>
                </a:r>
              </a:p>
            </p:txBody>
          </p:sp>
        </p:grp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3821907" y="1600199"/>
              <a:ext cx="1370013" cy="533401"/>
            </a:xfrm>
            <a:custGeom>
              <a:avLst/>
              <a:gdLst>
                <a:gd name="T0" fmla="*/ 598 w 3811"/>
                <a:gd name="T1" fmla="*/ 40 h 1487"/>
                <a:gd name="T2" fmla="*/ 466 w 3811"/>
                <a:gd name="T3" fmla="*/ 101 h 1487"/>
                <a:gd name="T4" fmla="*/ 349 w 3811"/>
                <a:gd name="T5" fmla="*/ 166 h 1487"/>
                <a:gd name="T6" fmla="*/ 247 w 3811"/>
                <a:gd name="T7" fmla="*/ 237 h 1487"/>
                <a:gd name="T8" fmla="*/ 162 w 3811"/>
                <a:gd name="T9" fmla="*/ 311 h 1487"/>
                <a:gd name="T10" fmla="*/ 94 w 3811"/>
                <a:gd name="T11" fmla="*/ 390 h 1487"/>
                <a:gd name="T12" fmla="*/ 44 w 3811"/>
                <a:gd name="T13" fmla="*/ 470 h 1487"/>
                <a:gd name="T14" fmla="*/ 13 w 3811"/>
                <a:gd name="T15" fmla="*/ 553 h 1487"/>
                <a:gd name="T16" fmla="*/ 0 w 3811"/>
                <a:gd name="T17" fmla="*/ 636 h 1487"/>
                <a:gd name="T18" fmla="*/ 7 w 3811"/>
                <a:gd name="T19" fmla="*/ 719 h 1487"/>
                <a:gd name="T20" fmla="*/ 32 w 3811"/>
                <a:gd name="T21" fmla="*/ 802 h 1487"/>
                <a:gd name="T22" fmla="*/ 76 w 3811"/>
                <a:gd name="T23" fmla="*/ 883 h 1487"/>
                <a:gd name="T24" fmla="*/ 139 w 3811"/>
                <a:gd name="T25" fmla="*/ 962 h 1487"/>
                <a:gd name="T26" fmla="*/ 218 w 3811"/>
                <a:gd name="T27" fmla="*/ 1038 h 1487"/>
                <a:gd name="T28" fmla="*/ 315 w 3811"/>
                <a:gd name="T29" fmla="*/ 1110 h 1487"/>
                <a:gd name="T30" fmla="*/ 428 w 3811"/>
                <a:gd name="T31" fmla="*/ 1177 h 1487"/>
                <a:gd name="T32" fmla="*/ 555 w 3811"/>
                <a:gd name="T33" fmla="*/ 1239 h 1487"/>
                <a:gd name="T34" fmla="*/ 696 w 3811"/>
                <a:gd name="T35" fmla="*/ 1296 h 1487"/>
                <a:gd name="T36" fmla="*/ 848 w 3811"/>
                <a:gd name="T37" fmla="*/ 1345 h 1487"/>
                <a:gd name="T38" fmla="*/ 1012 w 3811"/>
                <a:gd name="T39" fmla="*/ 1388 h 1487"/>
                <a:gd name="T40" fmla="*/ 1184 w 3811"/>
                <a:gd name="T41" fmla="*/ 1424 h 1487"/>
                <a:gd name="T42" fmla="*/ 1363 w 3811"/>
                <a:gd name="T43" fmla="*/ 1451 h 1487"/>
                <a:gd name="T44" fmla="*/ 1548 w 3811"/>
                <a:gd name="T45" fmla="*/ 1471 h 1487"/>
                <a:gd name="T46" fmla="*/ 1736 w 3811"/>
                <a:gd name="T47" fmla="*/ 1483 h 1487"/>
                <a:gd name="T48" fmla="*/ 1926 w 3811"/>
                <a:gd name="T49" fmla="*/ 1486 h 1487"/>
                <a:gd name="T50" fmla="*/ 2116 w 3811"/>
                <a:gd name="T51" fmla="*/ 1481 h 1487"/>
                <a:gd name="T52" fmla="*/ 2304 w 3811"/>
                <a:gd name="T53" fmla="*/ 1467 h 1487"/>
                <a:gd name="T54" fmla="*/ 2487 w 3811"/>
                <a:gd name="T55" fmla="*/ 1446 h 1487"/>
                <a:gd name="T56" fmla="*/ 2665 w 3811"/>
                <a:gd name="T57" fmla="*/ 1416 h 1487"/>
                <a:gd name="T58" fmla="*/ 2835 w 3811"/>
                <a:gd name="T59" fmla="*/ 1379 h 1487"/>
                <a:gd name="T60" fmla="*/ 2997 w 3811"/>
                <a:gd name="T61" fmla="*/ 1335 h 1487"/>
                <a:gd name="T62" fmla="*/ 3147 w 3811"/>
                <a:gd name="T63" fmla="*/ 1284 h 1487"/>
                <a:gd name="T64" fmla="*/ 3285 w 3811"/>
                <a:gd name="T65" fmla="*/ 1226 h 1487"/>
                <a:gd name="T66" fmla="*/ 3409 w 3811"/>
                <a:gd name="T67" fmla="*/ 1163 h 1487"/>
                <a:gd name="T68" fmla="*/ 3518 w 3811"/>
                <a:gd name="T69" fmla="*/ 1095 h 1487"/>
                <a:gd name="T70" fmla="*/ 3611 w 3811"/>
                <a:gd name="T71" fmla="*/ 1022 h 1487"/>
                <a:gd name="T72" fmla="*/ 3687 w 3811"/>
                <a:gd name="T73" fmla="*/ 945 h 1487"/>
                <a:gd name="T74" fmla="*/ 3745 w 3811"/>
                <a:gd name="T75" fmla="*/ 866 h 1487"/>
                <a:gd name="T76" fmla="*/ 3785 w 3811"/>
                <a:gd name="T77" fmla="*/ 784 h 1487"/>
                <a:gd name="T78" fmla="*/ 3806 w 3811"/>
                <a:gd name="T79" fmla="*/ 701 h 1487"/>
                <a:gd name="T80" fmla="*/ 3809 w 3811"/>
                <a:gd name="T81" fmla="*/ 617 h 1487"/>
                <a:gd name="T82" fmla="*/ 3792 w 3811"/>
                <a:gd name="T83" fmla="*/ 534 h 1487"/>
                <a:gd name="T84" fmla="*/ 3757 w 3811"/>
                <a:gd name="T85" fmla="*/ 452 h 1487"/>
                <a:gd name="T86" fmla="*/ 3703 w 3811"/>
                <a:gd name="T87" fmla="*/ 372 h 1487"/>
                <a:gd name="T88" fmla="*/ 3631 w 3811"/>
                <a:gd name="T89" fmla="*/ 295 h 1487"/>
                <a:gd name="T90" fmla="*/ 3542 w 3811"/>
                <a:gd name="T91" fmla="*/ 221 h 1487"/>
                <a:gd name="T92" fmla="*/ 3437 w 3811"/>
                <a:gd name="T93" fmla="*/ 151 h 1487"/>
                <a:gd name="T94" fmla="*/ 3316 w 3811"/>
                <a:gd name="T95" fmla="*/ 87 h 1487"/>
                <a:gd name="T96" fmla="*/ 3181 w 3811"/>
                <a:gd name="T97" fmla="*/ 2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1" h="1487">
                  <a:moveTo>
                    <a:pt x="668" y="12"/>
                  </a:moveTo>
                  <a:lnTo>
                    <a:pt x="598" y="40"/>
                  </a:lnTo>
                  <a:lnTo>
                    <a:pt x="530" y="70"/>
                  </a:lnTo>
                  <a:lnTo>
                    <a:pt x="466" y="101"/>
                  </a:lnTo>
                  <a:lnTo>
                    <a:pt x="406" y="133"/>
                  </a:lnTo>
                  <a:lnTo>
                    <a:pt x="349" y="166"/>
                  </a:lnTo>
                  <a:lnTo>
                    <a:pt x="296" y="201"/>
                  </a:lnTo>
                  <a:lnTo>
                    <a:pt x="247" y="237"/>
                  </a:lnTo>
                  <a:lnTo>
                    <a:pt x="202" y="274"/>
                  </a:lnTo>
                  <a:lnTo>
                    <a:pt x="162" y="311"/>
                  </a:lnTo>
                  <a:lnTo>
                    <a:pt x="126" y="350"/>
                  </a:lnTo>
                  <a:lnTo>
                    <a:pt x="94" y="390"/>
                  </a:lnTo>
                  <a:lnTo>
                    <a:pt x="67" y="430"/>
                  </a:lnTo>
                  <a:lnTo>
                    <a:pt x="44" y="470"/>
                  </a:lnTo>
                  <a:lnTo>
                    <a:pt x="26" y="511"/>
                  </a:lnTo>
                  <a:lnTo>
                    <a:pt x="13" y="553"/>
                  </a:lnTo>
                  <a:lnTo>
                    <a:pt x="4" y="594"/>
                  </a:lnTo>
                  <a:lnTo>
                    <a:pt x="0" y="636"/>
                  </a:lnTo>
                  <a:lnTo>
                    <a:pt x="1" y="678"/>
                  </a:lnTo>
                  <a:lnTo>
                    <a:pt x="7" y="719"/>
                  </a:lnTo>
                  <a:lnTo>
                    <a:pt x="17" y="761"/>
                  </a:lnTo>
                  <a:lnTo>
                    <a:pt x="32" y="802"/>
                  </a:lnTo>
                  <a:lnTo>
                    <a:pt x="52" y="843"/>
                  </a:lnTo>
                  <a:lnTo>
                    <a:pt x="76" y="883"/>
                  </a:lnTo>
                  <a:lnTo>
                    <a:pt x="105" y="923"/>
                  </a:lnTo>
                  <a:lnTo>
                    <a:pt x="139" y="962"/>
                  </a:lnTo>
                  <a:lnTo>
                    <a:pt x="176" y="1001"/>
                  </a:lnTo>
                  <a:lnTo>
                    <a:pt x="218" y="1038"/>
                  </a:lnTo>
                  <a:lnTo>
                    <a:pt x="265" y="1075"/>
                  </a:lnTo>
                  <a:lnTo>
                    <a:pt x="315" y="1110"/>
                  </a:lnTo>
                  <a:lnTo>
                    <a:pt x="369" y="1144"/>
                  </a:lnTo>
                  <a:lnTo>
                    <a:pt x="428" y="1177"/>
                  </a:lnTo>
                  <a:lnTo>
                    <a:pt x="489" y="1209"/>
                  </a:lnTo>
                  <a:lnTo>
                    <a:pt x="555" y="1239"/>
                  </a:lnTo>
                  <a:lnTo>
                    <a:pt x="624" y="1268"/>
                  </a:lnTo>
                  <a:lnTo>
                    <a:pt x="696" y="1296"/>
                  </a:lnTo>
                  <a:lnTo>
                    <a:pt x="771" y="1321"/>
                  </a:lnTo>
                  <a:lnTo>
                    <a:pt x="848" y="1345"/>
                  </a:lnTo>
                  <a:lnTo>
                    <a:pt x="929" y="1368"/>
                  </a:lnTo>
                  <a:lnTo>
                    <a:pt x="1012" y="1388"/>
                  </a:lnTo>
                  <a:lnTo>
                    <a:pt x="1097" y="1407"/>
                  </a:lnTo>
                  <a:lnTo>
                    <a:pt x="1184" y="1424"/>
                  </a:lnTo>
                  <a:lnTo>
                    <a:pt x="1273" y="1439"/>
                  </a:lnTo>
                  <a:lnTo>
                    <a:pt x="1363" y="1451"/>
                  </a:lnTo>
                  <a:lnTo>
                    <a:pt x="1455" y="1462"/>
                  </a:lnTo>
                  <a:lnTo>
                    <a:pt x="1548" y="1471"/>
                  </a:lnTo>
                  <a:lnTo>
                    <a:pt x="1642" y="1478"/>
                  </a:lnTo>
                  <a:lnTo>
                    <a:pt x="1736" y="1483"/>
                  </a:lnTo>
                  <a:lnTo>
                    <a:pt x="1831" y="1485"/>
                  </a:lnTo>
                  <a:lnTo>
                    <a:pt x="1926" y="1486"/>
                  </a:lnTo>
                  <a:lnTo>
                    <a:pt x="2021" y="1484"/>
                  </a:lnTo>
                  <a:lnTo>
                    <a:pt x="2116" y="1481"/>
                  </a:lnTo>
                  <a:lnTo>
                    <a:pt x="2210" y="1475"/>
                  </a:lnTo>
                  <a:lnTo>
                    <a:pt x="2304" y="1467"/>
                  </a:lnTo>
                  <a:lnTo>
                    <a:pt x="2396" y="1458"/>
                  </a:lnTo>
                  <a:lnTo>
                    <a:pt x="2487" y="1446"/>
                  </a:lnTo>
                  <a:lnTo>
                    <a:pt x="2577" y="1432"/>
                  </a:lnTo>
                  <a:lnTo>
                    <a:pt x="2665" y="1416"/>
                  </a:lnTo>
                  <a:lnTo>
                    <a:pt x="2751" y="1399"/>
                  </a:lnTo>
                  <a:lnTo>
                    <a:pt x="2835" y="1379"/>
                  </a:lnTo>
                  <a:lnTo>
                    <a:pt x="2917" y="1358"/>
                  </a:lnTo>
                  <a:lnTo>
                    <a:pt x="2997" y="1335"/>
                  </a:lnTo>
                  <a:lnTo>
                    <a:pt x="3073" y="1310"/>
                  </a:lnTo>
                  <a:lnTo>
                    <a:pt x="3147" y="1284"/>
                  </a:lnTo>
                  <a:lnTo>
                    <a:pt x="3217" y="1256"/>
                  </a:lnTo>
                  <a:lnTo>
                    <a:pt x="3285" y="1226"/>
                  </a:lnTo>
                  <a:lnTo>
                    <a:pt x="3348" y="1195"/>
                  </a:lnTo>
                  <a:lnTo>
                    <a:pt x="3409" y="1163"/>
                  </a:lnTo>
                  <a:lnTo>
                    <a:pt x="3465" y="1129"/>
                  </a:lnTo>
                  <a:lnTo>
                    <a:pt x="3518" y="1095"/>
                  </a:lnTo>
                  <a:lnTo>
                    <a:pt x="3566" y="1059"/>
                  </a:lnTo>
                  <a:lnTo>
                    <a:pt x="3611" y="1022"/>
                  </a:lnTo>
                  <a:lnTo>
                    <a:pt x="3651" y="984"/>
                  </a:lnTo>
                  <a:lnTo>
                    <a:pt x="3687" y="945"/>
                  </a:lnTo>
                  <a:lnTo>
                    <a:pt x="3718" y="906"/>
                  </a:lnTo>
                  <a:lnTo>
                    <a:pt x="3745" y="866"/>
                  </a:lnTo>
                  <a:lnTo>
                    <a:pt x="3767" y="825"/>
                  </a:lnTo>
                  <a:lnTo>
                    <a:pt x="3785" y="784"/>
                  </a:lnTo>
                  <a:lnTo>
                    <a:pt x="3798" y="743"/>
                  </a:lnTo>
                  <a:lnTo>
                    <a:pt x="3806" y="701"/>
                  </a:lnTo>
                  <a:lnTo>
                    <a:pt x="3810" y="659"/>
                  </a:lnTo>
                  <a:lnTo>
                    <a:pt x="3809" y="617"/>
                  </a:lnTo>
                  <a:lnTo>
                    <a:pt x="3803" y="576"/>
                  </a:lnTo>
                  <a:lnTo>
                    <a:pt x="3792" y="534"/>
                  </a:lnTo>
                  <a:lnTo>
                    <a:pt x="3777" y="493"/>
                  </a:lnTo>
                  <a:lnTo>
                    <a:pt x="3757" y="452"/>
                  </a:lnTo>
                  <a:lnTo>
                    <a:pt x="3732" y="412"/>
                  </a:lnTo>
                  <a:lnTo>
                    <a:pt x="3703" y="372"/>
                  </a:lnTo>
                  <a:lnTo>
                    <a:pt x="3669" y="333"/>
                  </a:lnTo>
                  <a:lnTo>
                    <a:pt x="3631" y="295"/>
                  </a:lnTo>
                  <a:lnTo>
                    <a:pt x="3588" y="257"/>
                  </a:lnTo>
                  <a:lnTo>
                    <a:pt x="3542" y="221"/>
                  </a:lnTo>
                  <a:lnTo>
                    <a:pt x="3491" y="185"/>
                  </a:lnTo>
                  <a:lnTo>
                    <a:pt x="3437" y="151"/>
                  </a:lnTo>
                  <a:lnTo>
                    <a:pt x="3378" y="118"/>
                  </a:lnTo>
                  <a:lnTo>
                    <a:pt x="3316" y="87"/>
                  </a:lnTo>
                  <a:lnTo>
                    <a:pt x="3250" y="56"/>
                  </a:lnTo>
                  <a:lnTo>
                    <a:pt x="3181" y="28"/>
                  </a:lnTo>
                  <a:lnTo>
                    <a:pt x="3109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99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dirty="0"/>
              <a:t>1. </a:t>
            </a:r>
            <a:r>
              <a:rPr lang="en-US" altLang="en-US" sz="3600" dirty="0" smtClean="0"/>
              <a:t>Competition: </a:t>
            </a:r>
            <a:r>
              <a:rPr lang="en-US" altLang="en-US" sz="3600" dirty="0"/>
              <a:t>Summary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09775"/>
            <a:ext cx="8229600" cy="3752850"/>
          </a:xfrm>
          <a:ln/>
        </p:spPr>
        <p:txBody>
          <a:bodyPr>
            <a:normAutofit fontScale="77500" lnSpcReduction="20000"/>
          </a:bodyPr>
          <a:lstStyle/>
          <a:p>
            <a:pPr marL="341313" indent="-341313">
              <a:lnSpc>
                <a:spcPct val="120000"/>
              </a:lnSpc>
              <a:spcBef>
                <a:spcPts val="5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dirty="0"/>
              <a:t>Is it a concentrated industry? 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b="1" dirty="0"/>
              <a:t>4 firm concentration ratio</a:t>
            </a:r>
            <a:r>
              <a:rPr lang="en-US" altLang="en-US" sz="1600" dirty="0"/>
              <a:t> (what % of total industry output is accounted for by the 4 largest firms)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concentrated if &gt;  70% 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fragmented if &lt; 30%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Clr>
                <a:srgbClr val="002DBE"/>
              </a:buClr>
              <a:buFont typeface="Tahom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dirty="0"/>
              <a:t>If fragmented… 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STOP HERE AND PROCEED INTERNAL ANALYSIS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Clr>
                <a:srgbClr val="002DBE"/>
              </a:buClr>
              <a:buFont typeface="Tahom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dirty="0"/>
              <a:t>Otherwise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Is there non-price competition?</a:t>
            </a:r>
          </a:p>
          <a:p>
            <a:pPr lvl="3">
              <a:lnSpc>
                <a:spcPct val="120000"/>
              </a:lnSpc>
              <a:spcBef>
                <a:spcPts val="350"/>
              </a:spcBef>
              <a:buClr>
                <a:srgbClr val="002DBE"/>
              </a:buClr>
              <a:buFont typeface="Tahom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400" dirty="0"/>
              <a:t>e.g. around brand, through product innovation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Are there large economies of scale ?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Are there high barriers to exit?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Is the product a commodity?</a:t>
            </a:r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rgbClr val="002DBE"/>
              </a:buClr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Do companies segment the market and differentiate </a:t>
            </a:r>
            <a:br>
              <a:rPr lang="en-US" altLang="en-US" sz="1600" dirty="0"/>
            </a:br>
            <a:r>
              <a:rPr lang="en-US" altLang="en-US" sz="1600" dirty="0"/>
              <a:t>their products from each another?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33401" y="1124058"/>
            <a:ext cx="7999413" cy="788351"/>
            <a:chOff x="533400" y="1296989"/>
            <a:chExt cx="7999413" cy="909636"/>
          </a:xfrm>
        </p:grpSpPr>
        <p:grpSp>
          <p:nvGrpSpPr>
            <p:cNvPr id="43" name="Group 5"/>
            <p:cNvGrpSpPr>
              <a:grpSpLocks/>
            </p:cNvGrpSpPr>
            <p:nvPr/>
          </p:nvGrpSpPr>
          <p:grpSpPr bwMode="auto">
            <a:xfrm>
              <a:off x="533400" y="1447800"/>
              <a:ext cx="1139825" cy="758825"/>
              <a:chOff x="336" y="912"/>
              <a:chExt cx="718" cy="478"/>
            </a:xfrm>
          </p:grpSpPr>
          <p:sp>
            <p:nvSpPr>
              <p:cNvPr id="59" name="AutoShape 6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7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Suppliers</a:t>
                </a:r>
              </a:p>
            </p:txBody>
          </p:sp>
        </p:grpSp>
        <p:grpSp>
          <p:nvGrpSpPr>
            <p:cNvPr id="44" name="Group 8"/>
            <p:cNvGrpSpPr>
              <a:grpSpLocks/>
            </p:cNvGrpSpPr>
            <p:nvPr/>
          </p:nvGrpSpPr>
          <p:grpSpPr bwMode="auto">
            <a:xfrm>
              <a:off x="7391400" y="1447800"/>
              <a:ext cx="1141413" cy="758825"/>
              <a:chOff x="4656" y="912"/>
              <a:chExt cx="719" cy="478"/>
            </a:xfrm>
          </p:grpSpPr>
          <p:sp>
            <p:nvSpPr>
              <p:cNvPr id="57" name="AutoShape 9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10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>
                    <a:solidFill>
                      <a:srgbClr val="6699FF"/>
                    </a:solidFill>
                    <a:latin typeface="Tahoma" pitchFamily="34" charset="0"/>
                  </a:rPr>
                  <a:t>Buyers</a:t>
                </a:r>
              </a:p>
            </p:txBody>
          </p:sp>
        </p:grpSp>
        <p:cxnSp>
          <p:nvCxnSpPr>
            <p:cNvPr id="45" name="AutoShape 14"/>
            <p:cNvCxnSpPr>
              <a:cxnSpLocks noChangeShapeType="1"/>
              <a:stCxn id="59" idx="3"/>
            </p:cNvCxnSpPr>
            <p:nvPr/>
          </p:nvCxnSpPr>
          <p:spPr bwMode="auto">
            <a:xfrm>
              <a:off x="1676400" y="1828800"/>
              <a:ext cx="19812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15"/>
            <p:cNvCxnSpPr>
              <a:cxnSpLocks noChangeShapeType="1"/>
              <a:stCxn id="57" idx="1"/>
            </p:cNvCxnSpPr>
            <p:nvPr/>
          </p:nvCxnSpPr>
          <p:spPr bwMode="auto">
            <a:xfrm flipH="1">
              <a:off x="5334000" y="1828800"/>
              <a:ext cx="2057400" cy="1588"/>
            </a:xfrm>
            <a:prstGeom prst="straightConnector1">
              <a:avLst/>
            </a:prstGeom>
            <a:noFill/>
            <a:ln w="12600">
              <a:solidFill>
                <a:srgbClr val="6699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5183189" y="1296989"/>
              <a:ext cx="2132013" cy="550863"/>
              <a:chOff x="3265" y="817"/>
              <a:chExt cx="1343" cy="347"/>
            </a:xfrm>
          </p:grpSpPr>
          <p:sp>
            <p:nvSpPr>
              <p:cNvPr id="55" name="Rectangle 20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105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 dirty="0">
                    <a:solidFill>
                      <a:srgbClr val="6699FF"/>
                    </a:solidFill>
                    <a:latin typeface="Arial" charset="0"/>
                  </a:rPr>
                  <a:t>of buyers</a:t>
                </a:r>
              </a:p>
            </p:txBody>
          </p:sp>
          <p:sp>
            <p:nvSpPr>
              <p:cNvPr id="56" name="AutoShape 21"/>
              <p:cNvSpPr>
                <a:spLocks noChangeArrowheads="1"/>
              </p:cNvSpPr>
              <p:nvPr/>
            </p:nvSpPr>
            <p:spPr bwMode="auto">
              <a:xfrm>
                <a:off x="3265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1524000" y="1296989"/>
              <a:ext cx="1944688" cy="550863"/>
              <a:chOff x="960" y="817"/>
              <a:chExt cx="1225" cy="347"/>
            </a:xfrm>
          </p:grpSpPr>
          <p:sp>
            <p:nvSpPr>
              <p:cNvPr id="53" name="Rectangle 23"/>
              <p:cNvSpPr>
                <a:spLocks noChangeArrowheads="1"/>
              </p:cNvSpPr>
              <p:nvPr/>
            </p:nvSpPr>
            <p:spPr bwMode="auto">
              <a:xfrm>
                <a:off x="1225" y="827"/>
                <a:ext cx="960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>
                    <a:solidFill>
                      <a:srgbClr val="6699FF"/>
                    </a:solidFill>
                    <a:latin typeface="Arial" charset="0"/>
                  </a:rPr>
                  <a:t>of suppliers</a:t>
                </a:r>
              </a:p>
            </p:txBody>
          </p:sp>
          <p:sp>
            <p:nvSpPr>
              <p:cNvPr id="54" name="AutoShape 24"/>
              <p:cNvSpPr>
                <a:spLocks noChangeArrowheads="1"/>
              </p:cNvSpPr>
              <p:nvPr/>
            </p:nvSpPr>
            <p:spPr bwMode="auto">
              <a:xfrm>
                <a:off x="960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8"/>
            <p:cNvGrpSpPr>
              <a:grpSpLocks/>
            </p:cNvGrpSpPr>
            <p:nvPr/>
          </p:nvGrpSpPr>
          <p:grpSpPr bwMode="auto">
            <a:xfrm>
              <a:off x="3657600" y="1447800"/>
              <a:ext cx="1673225" cy="758825"/>
              <a:chOff x="2304" y="912"/>
              <a:chExt cx="1054" cy="478"/>
            </a:xfrm>
          </p:grpSpPr>
          <p:sp>
            <p:nvSpPr>
              <p:cNvPr id="51" name="AutoShape 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55A2"/>
                  </a:solidFill>
                </a:endParaRPr>
              </a:p>
            </p:txBody>
          </p:sp>
          <p:sp>
            <p:nvSpPr>
              <p:cNvPr id="52" name="AutoShape 1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rgbClr val="0055A2"/>
                    </a:solidFill>
                    <a:latin typeface="Tahoma" pitchFamily="34" charset="0"/>
                  </a:rPr>
                  <a:t>Industry competitors</a:t>
                </a:r>
              </a:p>
            </p:txBody>
          </p:sp>
        </p:grp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3821907" y="1600199"/>
              <a:ext cx="1370013" cy="533401"/>
            </a:xfrm>
            <a:custGeom>
              <a:avLst/>
              <a:gdLst>
                <a:gd name="T0" fmla="*/ 598 w 3811"/>
                <a:gd name="T1" fmla="*/ 40 h 1487"/>
                <a:gd name="T2" fmla="*/ 466 w 3811"/>
                <a:gd name="T3" fmla="*/ 101 h 1487"/>
                <a:gd name="T4" fmla="*/ 349 w 3811"/>
                <a:gd name="T5" fmla="*/ 166 h 1487"/>
                <a:gd name="T6" fmla="*/ 247 w 3811"/>
                <a:gd name="T7" fmla="*/ 237 h 1487"/>
                <a:gd name="T8" fmla="*/ 162 w 3811"/>
                <a:gd name="T9" fmla="*/ 311 h 1487"/>
                <a:gd name="T10" fmla="*/ 94 w 3811"/>
                <a:gd name="T11" fmla="*/ 390 h 1487"/>
                <a:gd name="T12" fmla="*/ 44 w 3811"/>
                <a:gd name="T13" fmla="*/ 470 h 1487"/>
                <a:gd name="T14" fmla="*/ 13 w 3811"/>
                <a:gd name="T15" fmla="*/ 553 h 1487"/>
                <a:gd name="T16" fmla="*/ 0 w 3811"/>
                <a:gd name="T17" fmla="*/ 636 h 1487"/>
                <a:gd name="T18" fmla="*/ 7 w 3811"/>
                <a:gd name="T19" fmla="*/ 719 h 1487"/>
                <a:gd name="T20" fmla="*/ 32 w 3811"/>
                <a:gd name="T21" fmla="*/ 802 h 1487"/>
                <a:gd name="T22" fmla="*/ 76 w 3811"/>
                <a:gd name="T23" fmla="*/ 883 h 1487"/>
                <a:gd name="T24" fmla="*/ 139 w 3811"/>
                <a:gd name="T25" fmla="*/ 962 h 1487"/>
                <a:gd name="T26" fmla="*/ 218 w 3811"/>
                <a:gd name="T27" fmla="*/ 1038 h 1487"/>
                <a:gd name="T28" fmla="*/ 315 w 3811"/>
                <a:gd name="T29" fmla="*/ 1110 h 1487"/>
                <a:gd name="T30" fmla="*/ 428 w 3811"/>
                <a:gd name="T31" fmla="*/ 1177 h 1487"/>
                <a:gd name="T32" fmla="*/ 555 w 3811"/>
                <a:gd name="T33" fmla="*/ 1239 h 1487"/>
                <a:gd name="T34" fmla="*/ 696 w 3811"/>
                <a:gd name="T35" fmla="*/ 1296 h 1487"/>
                <a:gd name="T36" fmla="*/ 848 w 3811"/>
                <a:gd name="T37" fmla="*/ 1345 h 1487"/>
                <a:gd name="T38" fmla="*/ 1012 w 3811"/>
                <a:gd name="T39" fmla="*/ 1388 h 1487"/>
                <a:gd name="T40" fmla="*/ 1184 w 3811"/>
                <a:gd name="T41" fmla="*/ 1424 h 1487"/>
                <a:gd name="T42" fmla="*/ 1363 w 3811"/>
                <a:gd name="T43" fmla="*/ 1451 h 1487"/>
                <a:gd name="T44" fmla="*/ 1548 w 3811"/>
                <a:gd name="T45" fmla="*/ 1471 h 1487"/>
                <a:gd name="T46" fmla="*/ 1736 w 3811"/>
                <a:gd name="T47" fmla="*/ 1483 h 1487"/>
                <a:gd name="T48" fmla="*/ 1926 w 3811"/>
                <a:gd name="T49" fmla="*/ 1486 h 1487"/>
                <a:gd name="T50" fmla="*/ 2116 w 3811"/>
                <a:gd name="T51" fmla="*/ 1481 h 1487"/>
                <a:gd name="T52" fmla="*/ 2304 w 3811"/>
                <a:gd name="T53" fmla="*/ 1467 h 1487"/>
                <a:gd name="T54" fmla="*/ 2487 w 3811"/>
                <a:gd name="T55" fmla="*/ 1446 h 1487"/>
                <a:gd name="T56" fmla="*/ 2665 w 3811"/>
                <a:gd name="T57" fmla="*/ 1416 h 1487"/>
                <a:gd name="T58" fmla="*/ 2835 w 3811"/>
                <a:gd name="T59" fmla="*/ 1379 h 1487"/>
                <a:gd name="T60" fmla="*/ 2997 w 3811"/>
                <a:gd name="T61" fmla="*/ 1335 h 1487"/>
                <a:gd name="T62" fmla="*/ 3147 w 3811"/>
                <a:gd name="T63" fmla="*/ 1284 h 1487"/>
                <a:gd name="T64" fmla="*/ 3285 w 3811"/>
                <a:gd name="T65" fmla="*/ 1226 h 1487"/>
                <a:gd name="T66" fmla="*/ 3409 w 3811"/>
                <a:gd name="T67" fmla="*/ 1163 h 1487"/>
                <a:gd name="T68" fmla="*/ 3518 w 3811"/>
                <a:gd name="T69" fmla="*/ 1095 h 1487"/>
                <a:gd name="T70" fmla="*/ 3611 w 3811"/>
                <a:gd name="T71" fmla="*/ 1022 h 1487"/>
                <a:gd name="T72" fmla="*/ 3687 w 3811"/>
                <a:gd name="T73" fmla="*/ 945 h 1487"/>
                <a:gd name="T74" fmla="*/ 3745 w 3811"/>
                <a:gd name="T75" fmla="*/ 866 h 1487"/>
                <a:gd name="T76" fmla="*/ 3785 w 3811"/>
                <a:gd name="T77" fmla="*/ 784 h 1487"/>
                <a:gd name="T78" fmla="*/ 3806 w 3811"/>
                <a:gd name="T79" fmla="*/ 701 h 1487"/>
                <a:gd name="T80" fmla="*/ 3809 w 3811"/>
                <a:gd name="T81" fmla="*/ 617 h 1487"/>
                <a:gd name="T82" fmla="*/ 3792 w 3811"/>
                <a:gd name="T83" fmla="*/ 534 h 1487"/>
                <a:gd name="T84" fmla="*/ 3757 w 3811"/>
                <a:gd name="T85" fmla="*/ 452 h 1487"/>
                <a:gd name="T86" fmla="*/ 3703 w 3811"/>
                <a:gd name="T87" fmla="*/ 372 h 1487"/>
                <a:gd name="T88" fmla="*/ 3631 w 3811"/>
                <a:gd name="T89" fmla="*/ 295 h 1487"/>
                <a:gd name="T90" fmla="*/ 3542 w 3811"/>
                <a:gd name="T91" fmla="*/ 221 h 1487"/>
                <a:gd name="T92" fmla="*/ 3437 w 3811"/>
                <a:gd name="T93" fmla="*/ 151 h 1487"/>
                <a:gd name="T94" fmla="*/ 3316 w 3811"/>
                <a:gd name="T95" fmla="*/ 87 h 1487"/>
                <a:gd name="T96" fmla="*/ 3181 w 3811"/>
                <a:gd name="T97" fmla="*/ 2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1" h="1487">
                  <a:moveTo>
                    <a:pt x="668" y="12"/>
                  </a:moveTo>
                  <a:lnTo>
                    <a:pt x="598" y="40"/>
                  </a:lnTo>
                  <a:lnTo>
                    <a:pt x="530" y="70"/>
                  </a:lnTo>
                  <a:lnTo>
                    <a:pt x="466" y="101"/>
                  </a:lnTo>
                  <a:lnTo>
                    <a:pt x="406" y="133"/>
                  </a:lnTo>
                  <a:lnTo>
                    <a:pt x="349" y="166"/>
                  </a:lnTo>
                  <a:lnTo>
                    <a:pt x="296" y="201"/>
                  </a:lnTo>
                  <a:lnTo>
                    <a:pt x="247" y="237"/>
                  </a:lnTo>
                  <a:lnTo>
                    <a:pt x="202" y="274"/>
                  </a:lnTo>
                  <a:lnTo>
                    <a:pt x="162" y="311"/>
                  </a:lnTo>
                  <a:lnTo>
                    <a:pt x="126" y="350"/>
                  </a:lnTo>
                  <a:lnTo>
                    <a:pt x="94" y="390"/>
                  </a:lnTo>
                  <a:lnTo>
                    <a:pt x="67" y="430"/>
                  </a:lnTo>
                  <a:lnTo>
                    <a:pt x="44" y="470"/>
                  </a:lnTo>
                  <a:lnTo>
                    <a:pt x="26" y="511"/>
                  </a:lnTo>
                  <a:lnTo>
                    <a:pt x="13" y="553"/>
                  </a:lnTo>
                  <a:lnTo>
                    <a:pt x="4" y="594"/>
                  </a:lnTo>
                  <a:lnTo>
                    <a:pt x="0" y="636"/>
                  </a:lnTo>
                  <a:lnTo>
                    <a:pt x="1" y="678"/>
                  </a:lnTo>
                  <a:lnTo>
                    <a:pt x="7" y="719"/>
                  </a:lnTo>
                  <a:lnTo>
                    <a:pt x="17" y="761"/>
                  </a:lnTo>
                  <a:lnTo>
                    <a:pt x="32" y="802"/>
                  </a:lnTo>
                  <a:lnTo>
                    <a:pt x="52" y="843"/>
                  </a:lnTo>
                  <a:lnTo>
                    <a:pt x="76" y="883"/>
                  </a:lnTo>
                  <a:lnTo>
                    <a:pt x="105" y="923"/>
                  </a:lnTo>
                  <a:lnTo>
                    <a:pt x="139" y="962"/>
                  </a:lnTo>
                  <a:lnTo>
                    <a:pt x="176" y="1001"/>
                  </a:lnTo>
                  <a:lnTo>
                    <a:pt x="218" y="1038"/>
                  </a:lnTo>
                  <a:lnTo>
                    <a:pt x="265" y="1075"/>
                  </a:lnTo>
                  <a:lnTo>
                    <a:pt x="315" y="1110"/>
                  </a:lnTo>
                  <a:lnTo>
                    <a:pt x="369" y="1144"/>
                  </a:lnTo>
                  <a:lnTo>
                    <a:pt x="428" y="1177"/>
                  </a:lnTo>
                  <a:lnTo>
                    <a:pt x="489" y="1209"/>
                  </a:lnTo>
                  <a:lnTo>
                    <a:pt x="555" y="1239"/>
                  </a:lnTo>
                  <a:lnTo>
                    <a:pt x="624" y="1268"/>
                  </a:lnTo>
                  <a:lnTo>
                    <a:pt x="696" y="1296"/>
                  </a:lnTo>
                  <a:lnTo>
                    <a:pt x="771" y="1321"/>
                  </a:lnTo>
                  <a:lnTo>
                    <a:pt x="848" y="1345"/>
                  </a:lnTo>
                  <a:lnTo>
                    <a:pt x="929" y="1368"/>
                  </a:lnTo>
                  <a:lnTo>
                    <a:pt x="1012" y="1388"/>
                  </a:lnTo>
                  <a:lnTo>
                    <a:pt x="1097" y="1407"/>
                  </a:lnTo>
                  <a:lnTo>
                    <a:pt x="1184" y="1424"/>
                  </a:lnTo>
                  <a:lnTo>
                    <a:pt x="1273" y="1439"/>
                  </a:lnTo>
                  <a:lnTo>
                    <a:pt x="1363" y="1451"/>
                  </a:lnTo>
                  <a:lnTo>
                    <a:pt x="1455" y="1462"/>
                  </a:lnTo>
                  <a:lnTo>
                    <a:pt x="1548" y="1471"/>
                  </a:lnTo>
                  <a:lnTo>
                    <a:pt x="1642" y="1478"/>
                  </a:lnTo>
                  <a:lnTo>
                    <a:pt x="1736" y="1483"/>
                  </a:lnTo>
                  <a:lnTo>
                    <a:pt x="1831" y="1485"/>
                  </a:lnTo>
                  <a:lnTo>
                    <a:pt x="1926" y="1486"/>
                  </a:lnTo>
                  <a:lnTo>
                    <a:pt x="2021" y="1484"/>
                  </a:lnTo>
                  <a:lnTo>
                    <a:pt x="2116" y="1481"/>
                  </a:lnTo>
                  <a:lnTo>
                    <a:pt x="2210" y="1475"/>
                  </a:lnTo>
                  <a:lnTo>
                    <a:pt x="2304" y="1467"/>
                  </a:lnTo>
                  <a:lnTo>
                    <a:pt x="2396" y="1458"/>
                  </a:lnTo>
                  <a:lnTo>
                    <a:pt x="2487" y="1446"/>
                  </a:lnTo>
                  <a:lnTo>
                    <a:pt x="2577" y="1432"/>
                  </a:lnTo>
                  <a:lnTo>
                    <a:pt x="2665" y="1416"/>
                  </a:lnTo>
                  <a:lnTo>
                    <a:pt x="2751" y="1399"/>
                  </a:lnTo>
                  <a:lnTo>
                    <a:pt x="2835" y="1379"/>
                  </a:lnTo>
                  <a:lnTo>
                    <a:pt x="2917" y="1358"/>
                  </a:lnTo>
                  <a:lnTo>
                    <a:pt x="2997" y="1335"/>
                  </a:lnTo>
                  <a:lnTo>
                    <a:pt x="3073" y="1310"/>
                  </a:lnTo>
                  <a:lnTo>
                    <a:pt x="3147" y="1284"/>
                  </a:lnTo>
                  <a:lnTo>
                    <a:pt x="3217" y="1256"/>
                  </a:lnTo>
                  <a:lnTo>
                    <a:pt x="3285" y="1226"/>
                  </a:lnTo>
                  <a:lnTo>
                    <a:pt x="3348" y="1195"/>
                  </a:lnTo>
                  <a:lnTo>
                    <a:pt x="3409" y="1163"/>
                  </a:lnTo>
                  <a:lnTo>
                    <a:pt x="3465" y="1129"/>
                  </a:lnTo>
                  <a:lnTo>
                    <a:pt x="3518" y="1095"/>
                  </a:lnTo>
                  <a:lnTo>
                    <a:pt x="3566" y="1059"/>
                  </a:lnTo>
                  <a:lnTo>
                    <a:pt x="3611" y="1022"/>
                  </a:lnTo>
                  <a:lnTo>
                    <a:pt x="3651" y="984"/>
                  </a:lnTo>
                  <a:lnTo>
                    <a:pt x="3687" y="945"/>
                  </a:lnTo>
                  <a:lnTo>
                    <a:pt x="3718" y="906"/>
                  </a:lnTo>
                  <a:lnTo>
                    <a:pt x="3745" y="866"/>
                  </a:lnTo>
                  <a:lnTo>
                    <a:pt x="3767" y="825"/>
                  </a:lnTo>
                  <a:lnTo>
                    <a:pt x="3785" y="784"/>
                  </a:lnTo>
                  <a:lnTo>
                    <a:pt x="3798" y="743"/>
                  </a:lnTo>
                  <a:lnTo>
                    <a:pt x="3806" y="701"/>
                  </a:lnTo>
                  <a:lnTo>
                    <a:pt x="3810" y="659"/>
                  </a:lnTo>
                  <a:lnTo>
                    <a:pt x="3809" y="617"/>
                  </a:lnTo>
                  <a:lnTo>
                    <a:pt x="3803" y="576"/>
                  </a:lnTo>
                  <a:lnTo>
                    <a:pt x="3792" y="534"/>
                  </a:lnTo>
                  <a:lnTo>
                    <a:pt x="3777" y="493"/>
                  </a:lnTo>
                  <a:lnTo>
                    <a:pt x="3757" y="452"/>
                  </a:lnTo>
                  <a:lnTo>
                    <a:pt x="3732" y="412"/>
                  </a:lnTo>
                  <a:lnTo>
                    <a:pt x="3703" y="372"/>
                  </a:lnTo>
                  <a:lnTo>
                    <a:pt x="3669" y="333"/>
                  </a:lnTo>
                  <a:lnTo>
                    <a:pt x="3631" y="295"/>
                  </a:lnTo>
                  <a:lnTo>
                    <a:pt x="3588" y="257"/>
                  </a:lnTo>
                  <a:lnTo>
                    <a:pt x="3542" y="221"/>
                  </a:lnTo>
                  <a:lnTo>
                    <a:pt x="3491" y="185"/>
                  </a:lnTo>
                  <a:lnTo>
                    <a:pt x="3437" y="151"/>
                  </a:lnTo>
                  <a:lnTo>
                    <a:pt x="3378" y="118"/>
                  </a:lnTo>
                  <a:lnTo>
                    <a:pt x="3316" y="87"/>
                  </a:lnTo>
                  <a:lnTo>
                    <a:pt x="3250" y="56"/>
                  </a:lnTo>
                  <a:lnTo>
                    <a:pt x="3181" y="28"/>
                  </a:lnTo>
                  <a:lnTo>
                    <a:pt x="3109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811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dirty="0"/>
              <a:t>2. Bargaining power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2095500"/>
            <a:ext cx="4038600" cy="3213842"/>
          </a:xfrm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45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b="1" dirty="0"/>
              <a:t>Buyers </a:t>
            </a:r>
            <a:r>
              <a:rPr lang="en-US" altLang="en-US" sz="1800" b="1" i="1" dirty="0">
                <a:solidFill>
                  <a:srgbClr val="FF0000"/>
                </a:solidFill>
              </a:rPr>
              <a:t>(2b)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Are we selling to a monopsony, (or into a highly concentrated market)? (bad)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Does our product represent a significant portion of the buyers product costs? (bad)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Do they take a significant proportion of our output (bad)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Can they backward integrate into our business? (bad)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Can they easily switch suppliers (bad)</a:t>
            </a:r>
          </a:p>
          <a:p>
            <a:pPr>
              <a:spcBef>
                <a:spcPts val="400"/>
              </a:spcBef>
              <a:buClr>
                <a:schemeClr val="bg1"/>
              </a:buClr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1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2095500"/>
            <a:ext cx="4038600" cy="3213842"/>
          </a:xfrm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45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800" b="1" dirty="0"/>
              <a:t>Suppliers </a:t>
            </a:r>
            <a:r>
              <a:rPr lang="en-US" altLang="en-US" sz="1800" b="1" i="1" dirty="0">
                <a:solidFill>
                  <a:srgbClr val="FF0000"/>
                </a:solidFill>
              </a:rPr>
              <a:t>(2a)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Are we buying from a monopoly (or from a highly concentrated industry)? (bad)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Does their product represent an insignificant portion of our product costs? (?)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Do we take a small (insignificant) proportion of their output (bad)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Can they forward integrate into our business? (bad)</a:t>
            </a:r>
          </a:p>
          <a:p>
            <a:pPr lvl="1">
              <a:spcBef>
                <a:spcPts val="400"/>
              </a:spcBef>
              <a:buClr>
                <a:schemeClr val="bg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1600" dirty="0"/>
              <a:t>Is it difficult for them to switch suppliers (good)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33401" y="1014943"/>
            <a:ext cx="7999413" cy="789728"/>
            <a:chOff x="533400" y="1296989"/>
            <a:chExt cx="7999413" cy="911225"/>
          </a:xfrm>
        </p:grpSpPr>
        <p:grpSp>
          <p:nvGrpSpPr>
            <p:cNvPr id="42" name="Group 5"/>
            <p:cNvGrpSpPr>
              <a:grpSpLocks/>
            </p:cNvGrpSpPr>
            <p:nvPr/>
          </p:nvGrpSpPr>
          <p:grpSpPr bwMode="auto">
            <a:xfrm>
              <a:off x="533400" y="1447801"/>
              <a:ext cx="1141413" cy="760413"/>
              <a:chOff x="336" y="912"/>
              <a:chExt cx="719" cy="479"/>
            </a:xfrm>
          </p:grpSpPr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7"/>
              <p:cNvSpPr>
                <a:spLocks noChangeArrowheads="1"/>
              </p:cNvSpPr>
              <p:nvPr/>
            </p:nvSpPr>
            <p:spPr bwMode="auto">
              <a:xfrm>
                <a:off x="336" y="912"/>
                <a:ext cx="719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rgbClr val="0055A2"/>
                    </a:solidFill>
                    <a:latin typeface="Tahoma" pitchFamily="34" charset="0"/>
                  </a:rPr>
                  <a:t>Suppliers</a:t>
                </a:r>
              </a:p>
            </p:txBody>
          </p:sp>
        </p:grpSp>
        <p:grpSp>
          <p:nvGrpSpPr>
            <p:cNvPr id="43" name="Group 8"/>
            <p:cNvGrpSpPr>
              <a:grpSpLocks/>
            </p:cNvGrpSpPr>
            <p:nvPr/>
          </p:nvGrpSpPr>
          <p:grpSpPr bwMode="auto">
            <a:xfrm>
              <a:off x="7391400" y="1447800"/>
              <a:ext cx="1141413" cy="758825"/>
              <a:chOff x="4656" y="912"/>
              <a:chExt cx="719" cy="478"/>
            </a:xfrm>
          </p:grpSpPr>
          <p:sp>
            <p:nvSpPr>
              <p:cNvPr id="54" name="AutoShape 9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10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720" cy="479"/>
              </a:xfrm>
              <a:prstGeom prst="roundRect">
                <a:avLst>
                  <a:gd name="adj" fmla="val 208"/>
                </a:avLst>
              </a:prstGeom>
              <a:noFill/>
              <a:ln w="9360">
                <a:solidFill>
                  <a:srgbClr val="0055A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 anchorCtr="1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rgbClr val="0055A2"/>
                    </a:solidFill>
                    <a:latin typeface="Tahoma" pitchFamily="34" charset="0"/>
                  </a:rPr>
                  <a:t>Buyers</a:t>
                </a:r>
              </a:p>
            </p:txBody>
          </p:sp>
        </p:grpSp>
        <p:cxnSp>
          <p:nvCxnSpPr>
            <p:cNvPr id="44" name="AutoShape 14"/>
            <p:cNvCxnSpPr>
              <a:cxnSpLocks noChangeShapeType="1"/>
              <a:stCxn id="56" idx="3"/>
            </p:cNvCxnSpPr>
            <p:nvPr/>
          </p:nvCxnSpPr>
          <p:spPr bwMode="auto">
            <a:xfrm>
              <a:off x="1676400" y="1828800"/>
              <a:ext cx="1981200" cy="1588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15"/>
            <p:cNvCxnSpPr>
              <a:cxnSpLocks noChangeShapeType="1"/>
              <a:stCxn id="54" idx="1"/>
            </p:cNvCxnSpPr>
            <p:nvPr/>
          </p:nvCxnSpPr>
          <p:spPr bwMode="auto">
            <a:xfrm flipH="1">
              <a:off x="5334000" y="1828800"/>
              <a:ext cx="2057400" cy="1588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6" name="Group 19"/>
            <p:cNvGrpSpPr>
              <a:grpSpLocks/>
            </p:cNvGrpSpPr>
            <p:nvPr/>
          </p:nvGrpSpPr>
          <p:grpSpPr bwMode="auto">
            <a:xfrm>
              <a:off x="5183189" y="1296989"/>
              <a:ext cx="2132013" cy="550863"/>
              <a:chOff x="3265" y="817"/>
              <a:chExt cx="1343" cy="347"/>
            </a:xfrm>
          </p:grpSpPr>
          <p:sp>
            <p:nvSpPr>
              <p:cNvPr id="52" name="Rectangle 20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105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55A2"/>
                    </a:solidFill>
                    <a:latin typeface="Arial" charset="0"/>
                  </a:rPr>
                  <a:t>Bargaining power </a:t>
                </a:r>
              </a:p>
              <a:p>
                <a:pPr eaLnBrk="1" hangingPunct="1"/>
                <a:r>
                  <a:rPr lang="en-US" altLang="en-US" sz="1200">
                    <a:solidFill>
                      <a:srgbClr val="0055A2"/>
                    </a:solidFill>
                    <a:latin typeface="Arial" charset="0"/>
                  </a:rPr>
                  <a:t>of buyers</a:t>
                </a:r>
              </a:p>
            </p:txBody>
          </p:sp>
          <p:sp>
            <p:nvSpPr>
              <p:cNvPr id="53" name="AutoShape 21"/>
              <p:cNvSpPr>
                <a:spLocks noChangeArrowheads="1"/>
              </p:cNvSpPr>
              <p:nvPr/>
            </p:nvSpPr>
            <p:spPr bwMode="auto">
              <a:xfrm>
                <a:off x="3265" y="817"/>
                <a:ext cx="114" cy="252"/>
              </a:xfrm>
              <a:prstGeom prst="roundRect">
                <a:avLst>
                  <a:gd name="adj" fmla="val 398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1944688" y="1312864"/>
              <a:ext cx="1524000" cy="535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rgbClr val="0055A2"/>
                  </a:solidFill>
                  <a:latin typeface="Arial" charset="0"/>
                </a:rPr>
                <a:t>Bargaining power </a:t>
              </a:r>
            </a:p>
            <a:p>
              <a:pPr eaLnBrk="1" hangingPunct="1"/>
              <a:r>
                <a:rPr lang="en-US" altLang="en-US" sz="1200" dirty="0">
                  <a:solidFill>
                    <a:srgbClr val="0055A2"/>
                  </a:solidFill>
                  <a:latin typeface="Arial" charset="0"/>
                </a:rPr>
                <a:t>of suppliers</a:t>
              </a:r>
            </a:p>
          </p:txBody>
        </p:sp>
        <p:grpSp>
          <p:nvGrpSpPr>
            <p:cNvPr id="48" name="Group 8"/>
            <p:cNvGrpSpPr>
              <a:grpSpLocks/>
            </p:cNvGrpSpPr>
            <p:nvPr/>
          </p:nvGrpSpPr>
          <p:grpSpPr bwMode="auto">
            <a:xfrm>
              <a:off x="3657600" y="1447800"/>
              <a:ext cx="1673225" cy="758825"/>
              <a:chOff x="2304" y="912"/>
              <a:chExt cx="1054" cy="478"/>
            </a:xfrm>
          </p:grpSpPr>
          <p:sp>
            <p:nvSpPr>
              <p:cNvPr id="50" name="AutoShape 9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126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10"/>
              <p:cNvSpPr>
                <a:spLocks noChangeArrowheads="1"/>
              </p:cNvSpPr>
              <p:nvPr/>
            </p:nvSpPr>
            <p:spPr bwMode="auto">
              <a:xfrm>
                <a:off x="2304" y="912"/>
                <a:ext cx="1055" cy="479"/>
              </a:xfrm>
              <a:prstGeom prst="roundRect">
                <a:avLst>
                  <a:gd name="adj" fmla="val 208"/>
                </a:avLst>
              </a:prstGeom>
              <a:noFill/>
              <a:ln w="9525">
                <a:solidFill>
                  <a:srgbClr val="649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rgbClr val="6496FF"/>
                    </a:solidFill>
                    <a:latin typeface="Tahoma" pitchFamily="34" charset="0"/>
                  </a:rPr>
                  <a:t>Industry competitors</a:t>
                </a:r>
              </a:p>
            </p:txBody>
          </p:sp>
        </p:grp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3821907" y="1600199"/>
              <a:ext cx="1370013" cy="533401"/>
            </a:xfrm>
            <a:custGeom>
              <a:avLst/>
              <a:gdLst>
                <a:gd name="T0" fmla="*/ 598 w 3811"/>
                <a:gd name="T1" fmla="*/ 40 h 1487"/>
                <a:gd name="T2" fmla="*/ 466 w 3811"/>
                <a:gd name="T3" fmla="*/ 101 h 1487"/>
                <a:gd name="T4" fmla="*/ 349 w 3811"/>
                <a:gd name="T5" fmla="*/ 166 h 1487"/>
                <a:gd name="T6" fmla="*/ 247 w 3811"/>
                <a:gd name="T7" fmla="*/ 237 h 1487"/>
                <a:gd name="T8" fmla="*/ 162 w 3811"/>
                <a:gd name="T9" fmla="*/ 311 h 1487"/>
                <a:gd name="T10" fmla="*/ 94 w 3811"/>
                <a:gd name="T11" fmla="*/ 390 h 1487"/>
                <a:gd name="T12" fmla="*/ 44 w 3811"/>
                <a:gd name="T13" fmla="*/ 470 h 1487"/>
                <a:gd name="T14" fmla="*/ 13 w 3811"/>
                <a:gd name="T15" fmla="*/ 553 h 1487"/>
                <a:gd name="T16" fmla="*/ 0 w 3811"/>
                <a:gd name="T17" fmla="*/ 636 h 1487"/>
                <a:gd name="T18" fmla="*/ 7 w 3811"/>
                <a:gd name="T19" fmla="*/ 719 h 1487"/>
                <a:gd name="T20" fmla="*/ 32 w 3811"/>
                <a:gd name="T21" fmla="*/ 802 h 1487"/>
                <a:gd name="T22" fmla="*/ 76 w 3811"/>
                <a:gd name="T23" fmla="*/ 883 h 1487"/>
                <a:gd name="T24" fmla="*/ 139 w 3811"/>
                <a:gd name="T25" fmla="*/ 962 h 1487"/>
                <a:gd name="T26" fmla="*/ 218 w 3811"/>
                <a:gd name="T27" fmla="*/ 1038 h 1487"/>
                <a:gd name="T28" fmla="*/ 315 w 3811"/>
                <a:gd name="T29" fmla="*/ 1110 h 1487"/>
                <a:gd name="T30" fmla="*/ 428 w 3811"/>
                <a:gd name="T31" fmla="*/ 1177 h 1487"/>
                <a:gd name="T32" fmla="*/ 555 w 3811"/>
                <a:gd name="T33" fmla="*/ 1239 h 1487"/>
                <a:gd name="T34" fmla="*/ 696 w 3811"/>
                <a:gd name="T35" fmla="*/ 1296 h 1487"/>
                <a:gd name="T36" fmla="*/ 848 w 3811"/>
                <a:gd name="T37" fmla="*/ 1345 h 1487"/>
                <a:gd name="T38" fmla="*/ 1012 w 3811"/>
                <a:gd name="T39" fmla="*/ 1388 h 1487"/>
                <a:gd name="T40" fmla="*/ 1184 w 3811"/>
                <a:gd name="T41" fmla="*/ 1424 h 1487"/>
                <a:gd name="T42" fmla="*/ 1363 w 3811"/>
                <a:gd name="T43" fmla="*/ 1451 h 1487"/>
                <a:gd name="T44" fmla="*/ 1548 w 3811"/>
                <a:gd name="T45" fmla="*/ 1471 h 1487"/>
                <a:gd name="T46" fmla="*/ 1736 w 3811"/>
                <a:gd name="T47" fmla="*/ 1483 h 1487"/>
                <a:gd name="T48" fmla="*/ 1926 w 3811"/>
                <a:gd name="T49" fmla="*/ 1486 h 1487"/>
                <a:gd name="T50" fmla="*/ 2116 w 3811"/>
                <a:gd name="T51" fmla="*/ 1481 h 1487"/>
                <a:gd name="T52" fmla="*/ 2304 w 3811"/>
                <a:gd name="T53" fmla="*/ 1467 h 1487"/>
                <a:gd name="T54" fmla="*/ 2487 w 3811"/>
                <a:gd name="T55" fmla="*/ 1446 h 1487"/>
                <a:gd name="T56" fmla="*/ 2665 w 3811"/>
                <a:gd name="T57" fmla="*/ 1416 h 1487"/>
                <a:gd name="T58" fmla="*/ 2835 w 3811"/>
                <a:gd name="T59" fmla="*/ 1379 h 1487"/>
                <a:gd name="T60" fmla="*/ 2997 w 3811"/>
                <a:gd name="T61" fmla="*/ 1335 h 1487"/>
                <a:gd name="T62" fmla="*/ 3147 w 3811"/>
                <a:gd name="T63" fmla="*/ 1284 h 1487"/>
                <a:gd name="T64" fmla="*/ 3285 w 3811"/>
                <a:gd name="T65" fmla="*/ 1226 h 1487"/>
                <a:gd name="T66" fmla="*/ 3409 w 3811"/>
                <a:gd name="T67" fmla="*/ 1163 h 1487"/>
                <a:gd name="T68" fmla="*/ 3518 w 3811"/>
                <a:gd name="T69" fmla="*/ 1095 h 1487"/>
                <a:gd name="T70" fmla="*/ 3611 w 3811"/>
                <a:gd name="T71" fmla="*/ 1022 h 1487"/>
                <a:gd name="T72" fmla="*/ 3687 w 3811"/>
                <a:gd name="T73" fmla="*/ 945 h 1487"/>
                <a:gd name="T74" fmla="*/ 3745 w 3811"/>
                <a:gd name="T75" fmla="*/ 866 h 1487"/>
                <a:gd name="T76" fmla="*/ 3785 w 3811"/>
                <a:gd name="T77" fmla="*/ 784 h 1487"/>
                <a:gd name="T78" fmla="*/ 3806 w 3811"/>
                <a:gd name="T79" fmla="*/ 701 h 1487"/>
                <a:gd name="T80" fmla="*/ 3809 w 3811"/>
                <a:gd name="T81" fmla="*/ 617 h 1487"/>
                <a:gd name="T82" fmla="*/ 3792 w 3811"/>
                <a:gd name="T83" fmla="*/ 534 h 1487"/>
                <a:gd name="T84" fmla="*/ 3757 w 3811"/>
                <a:gd name="T85" fmla="*/ 452 h 1487"/>
                <a:gd name="T86" fmla="*/ 3703 w 3811"/>
                <a:gd name="T87" fmla="*/ 372 h 1487"/>
                <a:gd name="T88" fmla="*/ 3631 w 3811"/>
                <a:gd name="T89" fmla="*/ 295 h 1487"/>
                <a:gd name="T90" fmla="*/ 3542 w 3811"/>
                <a:gd name="T91" fmla="*/ 221 h 1487"/>
                <a:gd name="T92" fmla="*/ 3437 w 3811"/>
                <a:gd name="T93" fmla="*/ 151 h 1487"/>
                <a:gd name="T94" fmla="*/ 3316 w 3811"/>
                <a:gd name="T95" fmla="*/ 87 h 1487"/>
                <a:gd name="T96" fmla="*/ 3181 w 3811"/>
                <a:gd name="T97" fmla="*/ 28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1" h="1487">
                  <a:moveTo>
                    <a:pt x="668" y="12"/>
                  </a:moveTo>
                  <a:lnTo>
                    <a:pt x="598" y="40"/>
                  </a:lnTo>
                  <a:lnTo>
                    <a:pt x="530" y="70"/>
                  </a:lnTo>
                  <a:lnTo>
                    <a:pt x="466" y="101"/>
                  </a:lnTo>
                  <a:lnTo>
                    <a:pt x="406" y="133"/>
                  </a:lnTo>
                  <a:lnTo>
                    <a:pt x="349" y="166"/>
                  </a:lnTo>
                  <a:lnTo>
                    <a:pt x="296" y="201"/>
                  </a:lnTo>
                  <a:lnTo>
                    <a:pt x="247" y="237"/>
                  </a:lnTo>
                  <a:lnTo>
                    <a:pt x="202" y="274"/>
                  </a:lnTo>
                  <a:lnTo>
                    <a:pt x="162" y="311"/>
                  </a:lnTo>
                  <a:lnTo>
                    <a:pt x="126" y="350"/>
                  </a:lnTo>
                  <a:lnTo>
                    <a:pt x="94" y="390"/>
                  </a:lnTo>
                  <a:lnTo>
                    <a:pt x="67" y="430"/>
                  </a:lnTo>
                  <a:lnTo>
                    <a:pt x="44" y="470"/>
                  </a:lnTo>
                  <a:lnTo>
                    <a:pt x="26" y="511"/>
                  </a:lnTo>
                  <a:lnTo>
                    <a:pt x="13" y="553"/>
                  </a:lnTo>
                  <a:lnTo>
                    <a:pt x="4" y="594"/>
                  </a:lnTo>
                  <a:lnTo>
                    <a:pt x="0" y="636"/>
                  </a:lnTo>
                  <a:lnTo>
                    <a:pt x="1" y="678"/>
                  </a:lnTo>
                  <a:lnTo>
                    <a:pt x="7" y="719"/>
                  </a:lnTo>
                  <a:lnTo>
                    <a:pt x="17" y="761"/>
                  </a:lnTo>
                  <a:lnTo>
                    <a:pt x="32" y="802"/>
                  </a:lnTo>
                  <a:lnTo>
                    <a:pt x="52" y="843"/>
                  </a:lnTo>
                  <a:lnTo>
                    <a:pt x="76" y="883"/>
                  </a:lnTo>
                  <a:lnTo>
                    <a:pt x="105" y="923"/>
                  </a:lnTo>
                  <a:lnTo>
                    <a:pt x="139" y="962"/>
                  </a:lnTo>
                  <a:lnTo>
                    <a:pt x="176" y="1001"/>
                  </a:lnTo>
                  <a:lnTo>
                    <a:pt x="218" y="1038"/>
                  </a:lnTo>
                  <a:lnTo>
                    <a:pt x="265" y="1075"/>
                  </a:lnTo>
                  <a:lnTo>
                    <a:pt x="315" y="1110"/>
                  </a:lnTo>
                  <a:lnTo>
                    <a:pt x="369" y="1144"/>
                  </a:lnTo>
                  <a:lnTo>
                    <a:pt x="428" y="1177"/>
                  </a:lnTo>
                  <a:lnTo>
                    <a:pt x="489" y="1209"/>
                  </a:lnTo>
                  <a:lnTo>
                    <a:pt x="555" y="1239"/>
                  </a:lnTo>
                  <a:lnTo>
                    <a:pt x="624" y="1268"/>
                  </a:lnTo>
                  <a:lnTo>
                    <a:pt x="696" y="1296"/>
                  </a:lnTo>
                  <a:lnTo>
                    <a:pt x="771" y="1321"/>
                  </a:lnTo>
                  <a:lnTo>
                    <a:pt x="848" y="1345"/>
                  </a:lnTo>
                  <a:lnTo>
                    <a:pt x="929" y="1368"/>
                  </a:lnTo>
                  <a:lnTo>
                    <a:pt x="1012" y="1388"/>
                  </a:lnTo>
                  <a:lnTo>
                    <a:pt x="1097" y="1407"/>
                  </a:lnTo>
                  <a:lnTo>
                    <a:pt x="1184" y="1424"/>
                  </a:lnTo>
                  <a:lnTo>
                    <a:pt x="1273" y="1439"/>
                  </a:lnTo>
                  <a:lnTo>
                    <a:pt x="1363" y="1451"/>
                  </a:lnTo>
                  <a:lnTo>
                    <a:pt x="1455" y="1462"/>
                  </a:lnTo>
                  <a:lnTo>
                    <a:pt x="1548" y="1471"/>
                  </a:lnTo>
                  <a:lnTo>
                    <a:pt x="1642" y="1478"/>
                  </a:lnTo>
                  <a:lnTo>
                    <a:pt x="1736" y="1483"/>
                  </a:lnTo>
                  <a:lnTo>
                    <a:pt x="1831" y="1485"/>
                  </a:lnTo>
                  <a:lnTo>
                    <a:pt x="1926" y="1486"/>
                  </a:lnTo>
                  <a:lnTo>
                    <a:pt x="2021" y="1484"/>
                  </a:lnTo>
                  <a:lnTo>
                    <a:pt x="2116" y="1481"/>
                  </a:lnTo>
                  <a:lnTo>
                    <a:pt x="2210" y="1475"/>
                  </a:lnTo>
                  <a:lnTo>
                    <a:pt x="2304" y="1467"/>
                  </a:lnTo>
                  <a:lnTo>
                    <a:pt x="2396" y="1458"/>
                  </a:lnTo>
                  <a:lnTo>
                    <a:pt x="2487" y="1446"/>
                  </a:lnTo>
                  <a:lnTo>
                    <a:pt x="2577" y="1432"/>
                  </a:lnTo>
                  <a:lnTo>
                    <a:pt x="2665" y="1416"/>
                  </a:lnTo>
                  <a:lnTo>
                    <a:pt x="2751" y="1399"/>
                  </a:lnTo>
                  <a:lnTo>
                    <a:pt x="2835" y="1379"/>
                  </a:lnTo>
                  <a:lnTo>
                    <a:pt x="2917" y="1358"/>
                  </a:lnTo>
                  <a:lnTo>
                    <a:pt x="2997" y="1335"/>
                  </a:lnTo>
                  <a:lnTo>
                    <a:pt x="3073" y="1310"/>
                  </a:lnTo>
                  <a:lnTo>
                    <a:pt x="3147" y="1284"/>
                  </a:lnTo>
                  <a:lnTo>
                    <a:pt x="3217" y="1256"/>
                  </a:lnTo>
                  <a:lnTo>
                    <a:pt x="3285" y="1226"/>
                  </a:lnTo>
                  <a:lnTo>
                    <a:pt x="3348" y="1195"/>
                  </a:lnTo>
                  <a:lnTo>
                    <a:pt x="3409" y="1163"/>
                  </a:lnTo>
                  <a:lnTo>
                    <a:pt x="3465" y="1129"/>
                  </a:lnTo>
                  <a:lnTo>
                    <a:pt x="3518" y="1095"/>
                  </a:lnTo>
                  <a:lnTo>
                    <a:pt x="3566" y="1059"/>
                  </a:lnTo>
                  <a:lnTo>
                    <a:pt x="3611" y="1022"/>
                  </a:lnTo>
                  <a:lnTo>
                    <a:pt x="3651" y="984"/>
                  </a:lnTo>
                  <a:lnTo>
                    <a:pt x="3687" y="945"/>
                  </a:lnTo>
                  <a:lnTo>
                    <a:pt x="3718" y="906"/>
                  </a:lnTo>
                  <a:lnTo>
                    <a:pt x="3745" y="866"/>
                  </a:lnTo>
                  <a:lnTo>
                    <a:pt x="3767" y="825"/>
                  </a:lnTo>
                  <a:lnTo>
                    <a:pt x="3785" y="784"/>
                  </a:lnTo>
                  <a:lnTo>
                    <a:pt x="3798" y="743"/>
                  </a:lnTo>
                  <a:lnTo>
                    <a:pt x="3806" y="701"/>
                  </a:lnTo>
                  <a:lnTo>
                    <a:pt x="3810" y="659"/>
                  </a:lnTo>
                  <a:lnTo>
                    <a:pt x="3809" y="617"/>
                  </a:lnTo>
                  <a:lnTo>
                    <a:pt x="3803" y="576"/>
                  </a:lnTo>
                  <a:lnTo>
                    <a:pt x="3792" y="534"/>
                  </a:lnTo>
                  <a:lnTo>
                    <a:pt x="3777" y="493"/>
                  </a:lnTo>
                  <a:lnTo>
                    <a:pt x="3757" y="452"/>
                  </a:lnTo>
                  <a:lnTo>
                    <a:pt x="3732" y="412"/>
                  </a:lnTo>
                  <a:lnTo>
                    <a:pt x="3703" y="372"/>
                  </a:lnTo>
                  <a:lnTo>
                    <a:pt x="3669" y="333"/>
                  </a:lnTo>
                  <a:lnTo>
                    <a:pt x="3631" y="295"/>
                  </a:lnTo>
                  <a:lnTo>
                    <a:pt x="3588" y="257"/>
                  </a:lnTo>
                  <a:lnTo>
                    <a:pt x="3542" y="221"/>
                  </a:lnTo>
                  <a:lnTo>
                    <a:pt x="3491" y="185"/>
                  </a:lnTo>
                  <a:lnTo>
                    <a:pt x="3437" y="151"/>
                  </a:lnTo>
                  <a:lnTo>
                    <a:pt x="3378" y="118"/>
                  </a:lnTo>
                  <a:lnTo>
                    <a:pt x="3316" y="87"/>
                  </a:lnTo>
                  <a:lnTo>
                    <a:pt x="3250" y="56"/>
                  </a:lnTo>
                  <a:lnTo>
                    <a:pt x="3181" y="28"/>
                  </a:lnTo>
                  <a:lnTo>
                    <a:pt x="3109" y="0"/>
                  </a:lnTo>
                </a:path>
              </a:pathLst>
            </a:custGeom>
            <a:noFill/>
            <a:ln w="12600">
              <a:solidFill>
                <a:srgbClr val="6496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9203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SU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SU">
      <a:majorFont>
        <a:latin typeface="SJSU Spartan Regular"/>
        <a:ea typeface=""/>
        <a:cs typeface=""/>
      </a:majorFont>
      <a:minorFont>
        <a:latin typeface="SJSU Spart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standard</Template>
  <TotalTime>12</TotalTime>
  <Words>807</Words>
  <Application>Microsoft Office PowerPoint</Application>
  <PresentationFormat>Custom</PresentationFormat>
  <Paragraphs>178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SJSU standard</vt:lpstr>
      <vt:lpstr>PowerPoint Presentation</vt:lpstr>
      <vt:lpstr>Industry Analysis Porter’s 5 Forces Model</vt:lpstr>
      <vt:lpstr>Porter’s Five forces model</vt:lpstr>
      <vt:lpstr>Three stages in Porter’s external analysis</vt:lpstr>
      <vt:lpstr>1. Competition: Cournot’s model</vt:lpstr>
      <vt:lpstr>1. Competition: Industry</vt:lpstr>
      <vt:lpstr>1. Competition: “Rivalry”</vt:lpstr>
      <vt:lpstr>1. Competition: Summary</vt:lpstr>
      <vt:lpstr>2. Bargaining power</vt:lpstr>
      <vt:lpstr>Porter’s Five forces model</vt:lpstr>
      <vt:lpstr>3. Threat of new entry or substitution</vt:lpstr>
      <vt:lpstr>Entry Deterrence</vt:lpstr>
      <vt:lpstr>Porter 5 Forces Model – 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simon</cp:lastModifiedBy>
  <cp:revision>3</cp:revision>
  <dcterms:created xsi:type="dcterms:W3CDTF">2014-08-25T05:22:28Z</dcterms:created>
  <dcterms:modified xsi:type="dcterms:W3CDTF">2014-08-25T05:35:04Z</dcterms:modified>
</cp:coreProperties>
</file>